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76"/>
  </p:notesMasterIdLst>
  <p:sldIdLst>
    <p:sldId id="256" r:id="rId2"/>
    <p:sldId id="257" r:id="rId3"/>
    <p:sldId id="259" r:id="rId4"/>
    <p:sldId id="343" r:id="rId5"/>
    <p:sldId id="260" r:id="rId6"/>
    <p:sldId id="262" r:id="rId7"/>
    <p:sldId id="263" r:id="rId8"/>
    <p:sldId id="344" r:id="rId9"/>
    <p:sldId id="265" r:id="rId10"/>
    <p:sldId id="359" r:id="rId11"/>
    <p:sldId id="266" r:id="rId12"/>
    <p:sldId id="352" r:id="rId13"/>
    <p:sldId id="267" r:id="rId14"/>
    <p:sldId id="268" r:id="rId15"/>
    <p:sldId id="273" r:id="rId16"/>
    <p:sldId id="345" r:id="rId17"/>
    <p:sldId id="274" r:id="rId18"/>
    <p:sldId id="350" r:id="rId19"/>
    <p:sldId id="277" r:id="rId20"/>
    <p:sldId id="279" r:id="rId21"/>
    <p:sldId id="348" r:id="rId22"/>
    <p:sldId id="283" r:id="rId23"/>
    <p:sldId id="349" r:id="rId24"/>
    <p:sldId id="284" r:id="rId25"/>
    <p:sldId id="285" r:id="rId26"/>
    <p:sldId id="289" r:id="rId27"/>
    <p:sldId id="291" r:id="rId28"/>
    <p:sldId id="293" r:id="rId29"/>
    <p:sldId id="296" r:id="rId30"/>
    <p:sldId id="297" r:id="rId31"/>
    <p:sldId id="298" r:id="rId32"/>
    <p:sldId id="346" r:id="rId33"/>
    <p:sldId id="355" r:id="rId34"/>
    <p:sldId id="356" r:id="rId35"/>
    <p:sldId id="303" r:id="rId36"/>
    <p:sldId id="304" r:id="rId37"/>
    <p:sldId id="306" r:id="rId38"/>
    <p:sldId id="354" r:id="rId39"/>
    <p:sldId id="307" r:id="rId40"/>
    <p:sldId id="308" r:id="rId41"/>
    <p:sldId id="309" r:id="rId42"/>
    <p:sldId id="357" r:id="rId43"/>
    <p:sldId id="310" r:id="rId44"/>
    <p:sldId id="311" r:id="rId45"/>
    <p:sldId id="312" r:id="rId46"/>
    <p:sldId id="313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5" r:id="rId57"/>
    <p:sldId id="327" r:id="rId58"/>
    <p:sldId id="328" r:id="rId59"/>
    <p:sldId id="335" r:id="rId60"/>
    <p:sldId id="326" r:id="rId61"/>
    <p:sldId id="334" r:id="rId62"/>
    <p:sldId id="332" r:id="rId63"/>
    <p:sldId id="333" r:id="rId64"/>
    <p:sldId id="329" r:id="rId65"/>
    <p:sldId id="342" r:id="rId66"/>
    <p:sldId id="337" r:id="rId67"/>
    <p:sldId id="351" r:id="rId68"/>
    <p:sldId id="338" r:id="rId69"/>
    <p:sldId id="339" r:id="rId70"/>
    <p:sldId id="340" r:id="rId71"/>
    <p:sldId id="341" r:id="rId72"/>
    <p:sldId id="353" r:id="rId73"/>
    <p:sldId id="358" r:id="rId74"/>
    <p:sldId id="360" r:id="rId7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" initials="L" lastIdx="2" clrIdx="0">
    <p:extLst>
      <p:ext uri="{19B8F6BF-5375-455C-9EA6-DF929625EA0E}">
        <p15:presenceInfo xmlns:p15="http://schemas.microsoft.com/office/powerpoint/2012/main" userId="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434" autoAdjust="0"/>
  </p:normalViewPr>
  <p:slideViewPr>
    <p:cSldViewPr>
      <p:cViewPr varScale="1">
        <p:scale>
          <a:sx n="76" d="100"/>
          <a:sy n="76" d="100"/>
        </p:scale>
        <p:origin x="5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23T10:01:14.296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A62-AF02-4C91-A0AB-FD249BAC753A}" type="datetimeFigureOut">
              <a:rPr lang="es-ES" smtClean="0"/>
              <a:t>20/09/2017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16D93-7B06-4B9A-935B-684CF695FB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306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35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6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9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67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69E6-12FB-47CF-B624-C4476DFBB945}" type="datetime1">
              <a:rPr lang="es-ES" smtClean="0"/>
              <a:t>20/09/2017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65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2A1C-5AD3-412E-99B9-AA3FB091008E}" type="datetime1">
              <a:rPr lang="es-ES" smtClean="0"/>
              <a:t>20/09/2017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96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53BC-2C57-4025-B7D6-BC7B9D61A65B}" type="datetime1">
              <a:rPr lang="es-ES" smtClean="0"/>
              <a:t>20/09/2017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0871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3854-6B26-48D7-A34D-3C31506A1958}" type="datetime1">
              <a:rPr lang="es-ES" smtClean="0"/>
              <a:t>20/09/2017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784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BBFB8-66E4-4E3A-964F-8291A5E8FD4F}" type="datetime1">
              <a:rPr lang="es-ES" smtClean="0"/>
              <a:t>20/09/2017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894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973EE-E19E-4BB9-8627-D07095A3F8B8}" type="datetime1">
              <a:rPr lang="es-ES" smtClean="0"/>
              <a:t>20/09/2017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119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259D3-527B-4DFB-BB44-AE5F1183D494}" type="datetime1">
              <a:rPr lang="es-ES" smtClean="0"/>
              <a:t>20/09/2017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9907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F396-2C36-4719-A680-B94F9B6D6B94}" type="datetime1">
              <a:rPr lang="es-ES" smtClean="0"/>
              <a:t>20/09/2017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72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762EF-8268-448A-9801-F1529112F5C8}" type="datetime1">
              <a:rPr lang="es-ES" smtClean="0"/>
              <a:t>20/09/2017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070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7F4A-1225-4C83-B04B-714278AC3CC4}" type="datetime1">
              <a:rPr lang="es-ES" smtClean="0"/>
              <a:t>20/09/2017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10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002B5-A71F-4D6B-93F0-2350C18F18CC}" type="datetime1">
              <a:rPr lang="es-ES" smtClean="0"/>
              <a:t>20/09/2017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611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F460-582E-4E40-B6A8-8700DCF74AB1}" type="datetime1">
              <a:rPr lang="es-ES" smtClean="0"/>
              <a:t>20/09/2017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62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E315-C778-4C54-B55F-BE00E2EF2818}" type="datetime1">
              <a:rPr lang="es-ES" smtClean="0"/>
              <a:t>20/09/2017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42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876FA-D5F0-41DB-9C99-CBD465177766}" type="datetime1">
              <a:rPr lang="es-ES" smtClean="0"/>
              <a:t>20/09/2017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48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BDB96-2FE2-438F-8476-A34E7A3F489C}" type="datetime1">
              <a:rPr lang="es-ES" smtClean="0"/>
              <a:t>20/09/2017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96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7930-17A1-4384-9927-2AD440394734}" type="datetime1">
              <a:rPr lang="es-ES" smtClean="0"/>
              <a:t>20/09/2017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824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7A604-2D62-4679-9E5F-770BB76C4FF0}" type="datetime1">
              <a:rPr lang="es-ES" smtClean="0"/>
              <a:t>20/09/2017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582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7704856" cy="273630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>
                <a:solidFill>
                  <a:schemeClr val="accent2"/>
                </a:solidFill>
              </a:rPr>
              <a:t>Diseño de un detector de aguas </a:t>
            </a:r>
            <a:r>
              <a:rPr lang="es-ES" dirty="0" err="1" smtClean="0">
                <a:solidFill>
                  <a:schemeClr val="accent2"/>
                </a:solidFill>
              </a:rPr>
              <a:t>tritiadas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 smtClean="0">
                <a:solidFill>
                  <a:schemeClr val="accent2"/>
                </a:solidFill>
              </a:rPr>
              <a:t>basado en 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r>
              <a:rPr lang="es-ES" dirty="0" smtClean="0">
                <a:solidFill>
                  <a:schemeClr val="accent2"/>
                </a:solidFill>
              </a:rPr>
              <a:t> leídas por </a:t>
            </a:r>
            <a:r>
              <a:rPr lang="es-ES" dirty="0" err="1" smtClean="0">
                <a:solidFill>
                  <a:schemeClr val="accent2"/>
                </a:solidFill>
              </a:rPr>
              <a:t>SiPM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3528" y="3762804"/>
            <a:ext cx="7920880" cy="2978564"/>
          </a:xfrm>
        </p:spPr>
        <p:txBody>
          <a:bodyPr>
            <a:no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Trabajo Final de Máster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Autor: 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Marcos Martínez Roig</a:t>
            </a:r>
          </a:p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Tutores: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José </a:t>
            </a:r>
            <a:r>
              <a:rPr lang="es-ES" dirty="0">
                <a:solidFill>
                  <a:schemeClr val="tx1"/>
                </a:solidFill>
              </a:rPr>
              <a:t>D</a:t>
            </a:r>
            <a:r>
              <a:rPr lang="es-ES" dirty="0" smtClean="0">
                <a:solidFill>
                  <a:schemeClr val="tx1"/>
                </a:solidFill>
              </a:rPr>
              <a:t>íaz </a:t>
            </a:r>
            <a:r>
              <a:rPr lang="es-ES" dirty="0">
                <a:solidFill>
                  <a:schemeClr val="tx1"/>
                </a:solidFill>
              </a:rPr>
              <a:t>M</a:t>
            </a:r>
            <a:r>
              <a:rPr lang="es-ES" dirty="0" smtClean="0">
                <a:solidFill>
                  <a:schemeClr val="tx1"/>
                </a:solidFill>
              </a:rPr>
              <a:t>edina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Nadia </a:t>
            </a:r>
            <a:r>
              <a:rPr lang="es-ES" dirty="0" err="1">
                <a:solidFill>
                  <a:schemeClr val="tx1"/>
                </a:solidFill>
              </a:rPr>
              <a:t>Y</a:t>
            </a:r>
            <a:r>
              <a:rPr lang="es-ES" dirty="0" err="1" smtClean="0">
                <a:solidFill>
                  <a:schemeClr val="tx1"/>
                </a:solidFill>
              </a:rPr>
              <a:t>ahlali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H</a:t>
            </a:r>
            <a:r>
              <a:rPr lang="es-ES" dirty="0" err="1" smtClean="0">
                <a:solidFill>
                  <a:schemeClr val="tx1"/>
                </a:solidFill>
              </a:rPr>
              <a:t>addou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948264" y="6374919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mtClean="0"/>
              <a:t>1</a:t>
            </a:fld>
            <a:endParaRPr lang="es-ES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 txBox="1">
            <a:spLocks/>
          </p:cNvSpPr>
          <p:nvPr/>
        </p:nvSpPr>
        <p:spPr>
          <a:xfrm>
            <a:off x="7452320" y="6482026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>
                <a:solidFill>
                  <a:srgbClr val="FF0000"/>
                </a:solidFill>
              </a:rPr>
              <a:t>1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7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2"/>
    </mc:Choice>
    <mc:Fallback xmlns="">
      <p:transition spd="slow" advTm="538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Esquema de este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8" y="1556792"/>
            <a:ext cx="7922842" cy="4364754"/>
          </a:xfrm>
        </p:spPr>
        <p:txBody>
          <a:bodyPr>
            <a:normAutofit/>
          </a:bodyPr>
          <a:lstStyle/>
          <a:p>
            <a:r>
              <a:rPr lang="es-ES" dirty="0" smtClean="0"/>
              <a:t>Desarrollo en paralelo de varias investigaciones en paralelo indispensables para la realización de los primeros prototipos del proyecto </a:t>
            </a:r>
            <a:r>
              <a:rPr lang="es-ES" i="1" dirty="0" smtClean="0"/>
              <a:t>TRITIUM</a:t>
            </a:r>
            <a:r>
              <a:rPr lang="es-ES" dirty="0" smtClean="0"/>
              <a:t>:</a:t>
            </a:r>
          </a:p>
          <a:p>
            <a:pPr lvl="1"/>
            <a:r>
              <a:rPr lang="es-ES" dirty="0" smtClean="0"/>
              <a:t>Tratamiento de fibras </a:t>
            </a:r>
            <a:r>
              <a:rPr lang="es-ES" dirty="0" err="1" smtClean="0"/>
              <a:t>centelleadoras</a:t>
            </a:r>
            <a:r>
              <a:rPr lang="es-ES" dirty="0" smtClean="0"/>
              <a:t> para la construcción de haces.</a:t>
            </a:r>
          </a:p>
          <a:p>
            <a:pPr lvl="1"/>
            <a:r>
              <a:rPr lang="es-ES" dirty="0" smtClean="0"/>
              <a:t>Estudio de estabilización de la ganancia de los </a:t>
            </a:r>
            <a:r>
              <a:rPr lang="es-ES" dirty="0" err="1" smtClean="0"/>
              <a:t>SiPM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Construcción de un primer prototipo de alta actividad para el estudio de las señales del tritio en las fibras </a:t>
            </a:r>
            <a:r>
              <a:rPr lang="es-ES" dirty="0" err="1" smtClean="0"/>
              <a:t>centelleadoras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Cadena electrónica para la toma de datos del prototipo.</a:t>
            </a:r>
          </a:p>
          <a:p>
            <a:pPr lvl="1"/>
            <a:r>
              <a:rPr lang="es-ES" dirty="0" err="1" smtClean="0"/>
              <a:t>Analisis</a:t>
            </a:r>
            <a:r>
              <a:rPr lang="es-ES" dirty="0" smtClean="0"/>
              <a:t> de los datos del prototipo.</a:t>
            </a:r>
          </a:p>
          <a:p>
            <a:pPr lvl="1"/>
            <a:r>
              <a:rPr lang="es-ES" dirty="0" smtClean="0"/>
              <a:t>Simulaciones de la señal del tritio en fibras </a:t>
            </a:r>
            <a:r>
              <a:rPr lang="es-ES" dirty="0" err="1" smtClean="0"/>
              <a:t>centelleadoras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10</a:t>
            </a:fld>
            <a:endParaRPr lang="es-ES"/>
          </a:p>
        </p:txBody>
      </p:sp>
      <p:sp>
        <p:nvSpPr>
          <p:cNvPr id="6" name="Marcador de pie de página 3"/>
          <p:cNvSpPr txBox="1">
            <a:spLocks/>
          </p:cNvSpPr>
          <p:nvPr/>
        </p:nvSpPr>
        <p:spPr>
          <a:xfrm>
            <a:off x="609599" y="64731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00" smtClean="0"/>
              <a:t>Marcos Martinez Roig </a:t>
            </a:r>
            <a:endParaRPr lang="es-ES" sz="1000" dirty="0"/>
          </a:p>
        </p:txBody>
      </p:sp>
      <p:sp>
        <p:nvSpPr>
          <p:cNvPr id="7" name="Marcador de número de diapositiva 4"/>
          <p:cNvSpPr txBox="1">
            <a:spLocks/>
          </p:cNvSpPr>
          <p:nvPr/>
        </p:nvSpPr>
        <p:spPr>
          <a:xfrm>
            <a:off x="7452320" y="6482026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>
                <a:solidFill>
                  <a:srgbClr val="FF0000"/>
                </a:solidFill>
              </a:rPr>
              <a:t>10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26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</p:spPr>
            <p:txBody>
              <a:bodyPr>
                <a:noAutofit/>
              </a:bodyPr>
              <a:lstStyle/>
              <a:p>
                <a:r>
                  <a:rPr lang="es-ES" sz="2000" dirty="0" smtClean="0"/>
                  <a:t>Detección electrones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𝐹𝑖𝑏𝑟𝑎𝑠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𝑐𝑒𝑛𝑡𝑒𝑙𝑙𝑒𝑎𝑑𝑜𝑟𝑎𝑠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marL="0" indent="0">
                  <a:buNone/>
                </a:pPr>
                <a:endParaRPr lang="es-ES" sz="2000" dirty="0" smtClean="0"/>
              </a:p>
              <a:p>
                <a:endParaRPr lang="es-ES" sz="2000" b="0" i="1" dirty="0" smtClean="0">
                  <a:latin typeface="Cambria Math" panose="02040503050406030204" pitchFamily="18" charset="0"/>
                </a:endParaRPr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  <a:blipFill rotWithShape="0">
                <a:blip r:embed="rId2"/>
                <a:stretch>
                  <a:fillRect l="-398" t="-8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11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7539"/>
            <a:ext cx="7778826" cy="44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9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</p:spPr>
            <p:txBody>
              <a:bodyPr>
                <a:noAutofit/>
              </a:bodyPr>
              <a:lstStyle/>
              <a:p>
                <a:r>
                  <a:rPr lang="es-ES" sz="2000" dirty="0" smtClean="0"/>
                  <a:t>Detección electrones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𝐹𝑖𝑏𝑟𝑎𝑠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𝑐𝑒𝑛𝑡𝑒𝑙𝑙𝑒𝑎𝑑𝑜𝑟𝑎𝑠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marL="0" indent="0">
                  <a:buNone/>
                </a:pPr>
                <a:endParaRPr lang="es-ES" sz="2000" dirty="0" smtClean="0"/>
              </a:p>
              <a:p>
                <a:endParaRPr lang="es-ES" sz="2000" b="0" i="1" dirty="0" smtClean="0">
                  <a:latin typeface="Cambria Math" panose="02040503050406030204" pitchFamily="18" charset="0"/>
                </a:endParaRPr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lang="es-ES" sz="2000" dirty="0" smtClean="0"/>
                  <a:t> ;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ES" sz="2000" dirty="0" smtClean="0"/>
                  <a:t>;			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100−800</m:t>
                        </m:r>
                      </m:e>
                    </m:d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 smtClean="0"/>
                  <a:t>	</a:t>
                </a:r>
              </a:p>
              <a:p>
                <a:pPr marL="0" indent="0" algn="ctr">
                  <a:buNone/>
                </a:pPr>
                <a:r>
                  <a:rPr lang="es-ES" sz="2000" dirty="0" smtClean="0"/>
                  <a:t>Fluorescencia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  <a:blipFill rotWithShape="0">
                <a:blip r:embed="rId2"/>
                <a:stretch>
                  <a:fillRect l="-398" t="-855" b="-56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204864"/>
            <a:ext cx="7146746" cy="3456384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10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18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r>
              <a:rPr lang="es-ES" dirty="0" smtClean="0">
                <a:solidFill>
                  <a:schemeClr val="accent2"/>
                </a:solidFill>
              </a:rPr>
              <a:t>	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412776"/>
                <a:ext cx="6347714" cy="3880773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Elección:</a:t>
                </a:r>
              </a:p>
              <a:p>
                <a:pPr lvl="1"/>
                <a:r>
                  <a:rPr lang="es-ES" sz="2000" dirty="0" smtClean="0"/>
                  <a:t>Fibras </a:t>
                </a:r>
                <a:r>
                  <a:rPr lang="es-ES" sz="2000" dirty="0" err="1" smtClean="0"/>
                  <a:t>centelleadoras</a:t>
                </a:r>
                <a:r>
                  <a:rPr lang="es-ES" sz="2000" dirty="0" smtClean="0"/>
                  <a:t> Saint-Gobain BCF-12 (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s-ES" sz="2000" dirty="0" smtClean="0"/>
                  <a:t>).  </a:t>
                </a:r>
              </a:p>
              <a:p>
                <a:pPr lvl="1"/>
                <a:r>
                  <a:rPr lang="es-ES" sz="2000" dirty="0" smtClean="0"/>
                  <a:t>Factor de conversión: 8000 fotones/</a:t>
                </a:r>
                <a:r>
                  <a:rPr lang="es-ES" sz="2000" dirty="0" err="1" smtClean="0"/>
                  <a:t>MeV</a:t>
                </a:r>
                <a:r>
                  <a:rPr lang="es-ES" sz="2000" dirty="0" smtClean="0"/>
                  <a:t> (</a:t>
                </a:r>
                <a:r>
                  <a:rPr lang="es-ES" sz="2000" dirty="0" err="1" smtClean="0"/>
                  <a:t>mip</a:t>
                </a:r>
                <a:r>
                  <a:rPr lang="es-ES" sz="2000" dirty="0" smtClean="0"/>
                  <a:t>).</a:t>
                </a:r>
              </a:p>
              <a:p>
                <a:pPr lvl="1"/>
                <a:r>
                  <a:rPr lang="es-ES" sz="2000" dirty="0" smtClean="0"/>
                  <a:t>Eficiencia: 3,4%.</a:t>
                </a:r>
              </a:p>
              <a:p>
                <a:pPr lvl="1"/>
                <a:r>
                  <a:rPr lang="es-ES" sz="2000" dirty="0" smtClean="0"/>
                  <a:t>Pico de emisión: 430 </a:t>
                </a:r>
                <a:r>
                  <a:rPr lang="es-ES" sz="2000" dirty="0" err="1" smtClean="0"/>
                  <a:t>nm</a:t>
                </a:r>
                <a:endParaRPr lang="es-ES" sz="2000" dirty="0" smtClean="0"/>
              </a:p>
              <a:p>
                <a:pPr lvl="1"/>
                <a:r>
                  <a:rPr lang="es-ES" sz="2000" dirty="0"/>
                  <a:t>Sin </a:t>
                </a:r>
                <a:r>
                  <a:rPr lang="es-ES" sz="2000" dirty="0" err="1" smtClean="0"/>
                  <a:t>clad</a:t>
                </a:r>
                <a:r>
                  <a:rPr lang="es-ES" sz="2000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=1,33</m:t>
                    </m:r>
                  </m:oMath>
                </a14:m>
                <a:r>
                  <a:rPr lang="es-ES" sz="2000" dirty="0" smtClean="0"/>
                  <a:t>).</a:t>
                </a:r>
                <a:endParaRPr lang="es-ES" sz="2000" dirty="0"/>
              </a:p>
              <a:p>
                <a:pPr lvl="1"/>
                <a:endParaRPr lang="es-ES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412776"/>
                <a:ext cx="6347714" cy="3880773"/>
              </a:xfrm>
              <a:blipFill rotWithShape="0">
                <a:blip r:embed="rId2"/>
                <a:stretch>
                  <a:fillRect l="-384" t="-1101" r="-28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12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8878"/>
            <a:ext cx="914400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548680"/>
            <a:ext cx="6347713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1844824"/>
                <a:ext cx="7355359" cy="4196539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Protocolo de preparación del haz de fibras </a:t>
                </a:r>
                <a:r>
                  <a:rPr lang="es-ES" sz="2000" dirty="0" err="1" smtClean="0"/>
                  <a:t>centelleadoras</a:t>
                </a:r>
                <a:r>
                  <a:rPr lang="es-ES" sz="2000" dirty="0" smtClean="0"/>
                  <a:t>:</a:t>
                </a:r>
              </a:p>
              <a:p>
                <a:pPr lvl="1"/>
                <a:r>
                  <a:rPr lang="es-ES" sz="2000" dirty="0" smtClean="0"/>
                  <a:t>Diseño de guillotina.</a:t>
                </a:r>
              </a:p>
              <a:p>
                <a:pPr lvl="1"/>
                <a:r>
                  <a:rPr lang="es-ES" sz="2000" dirty="0"/>
                  <a:t>Pulido de </a:t>
                </a:r>
                <a:r>
                  <a:rPr lang="es-ES" sz="2000" dirty="0" smtClean="0"/>
                  <a:t>la sección transversal de las fibras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𝐴𝑙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000" dirty="0" smtClean="0"/>
                  <a:t>).</a:t>
                </a:r>
              </a:p>
              <a:p>
                <a:pPr lvl="1"/>
                <a:r>
                  <a:rPr lang="es-ES" sz="2000" dirty="0"/>
                  <a:t>Formación </a:t>
                </a:r>
                <a:r>
                  <a:rPr lang="es-ES" sz="2000" dirty="0" smtClean="0"/>
                  <a:t>haz.</a:t>
                </a:r>
                <a:endParaRPr lang="es-ES" sz="2000" dirty="0"/>
              </a:p>
              <a:p>
                <a:pPr lvl="1"/>
                <a:endParaRPr lang="es-ES" sz="2000" dirty="0"/>
              </a:p>
              <a:p>
                <a:pPr lvl="1"/>
                <a:endParaRPr lang="es-ES" sz="2000" dirty="0" smtClean="0"/>
              </a:p>
              <a:p>
                <a:pPr lvl="1"/>
                <a:endParaRPr lang="es-ES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1844824"/>
                <a:ext cx="7355359" cy="4196539"/>
              </a:xfrm>
              <a:blipFill rotWithShape="0">
                <a:blip r:embed="rId2"/>
                <a:stretch>
                  <a:fillRect l="-331" t="-10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4" y="2795251"/>
            <a:ext cx="6858000" cy="32461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76" y="3145447"/>
            <a:ext cx="2929052" cy="2648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02" y="3145447"/>
            <a:ext cx="3356999" cy="26488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56" y="3506717"/>
            <a:ext cx="3892387" cy="228892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5" y="3505409"/>
            <a:ext cx="3314614" cy="228892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30" y="3715324"/>
            <a:ext cx="7591425" cy="1513121"/>
          </a:xfrm>
          <a:prstGeom prst="rect">
            <a:avLst/>
          </a:prstGeom>
        </p:spPr>
      </p:pic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13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8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</a:t>
            </a:r>
            <a:r>
              <a:rPr lang="es-ES" dirty="0" err="1" smtClean="0">
                <a:solidFill>
                  <a:schemeClr val="accent2"/>
                </a:solidFill>
              </a:rPr>
              <a:t>SiPM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214320"/>
          </a:xfrm>
        </p:spPr>
        <p:txBody>
          <a:bodyPr>
            <a:normAutofit/>
          </a:bodyPr>
          <a:lstStyle/>
          <a:p>
            <a:r>
              <a:rPr lang="es-ES" dirty="0" err="1" smtClean="0"/>
              <a:t>Fotosensores</a:t>
            </a:r>
            <a:r>
              <a:rPr lang="es-ES" dirty="0" smtClean="0"/>
              <a:t>: </a:t>
            </a:r>
            <a:r>
              <a:rPr lang="es-ES" dirty="0" err="1" smtClean="0"/>
              <a:t>SiPM</a:t>
            </a:r>
            <a:r>
              <a:rPr lang="es-ES" dirty="0" smtClean="0"/>
              <a:t>/</a:t>
            </a:r>
            <a:r>
              <a:rPr lang="es-ES" dirty="0" err="1" smtClean="0"/>
              <a:t>PMTs</a:t>
            </a:r>
            <a:endParaRPr lang="es-ES" dirty="0" smtClean="0"/>
          </a:p>
          <a:p>
            <a:r>
              <a:rPr lang="es-ES" dirty="0" smtClean="0"/>
              <a:t>Cuentas oscuras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Elipse 6"/>
          <p:cNvSpPr/>
          <p:nvPr/>
        </p:nvSpPr>
        <p:spPr>
          <a:xfrm>
            <a:off x="2051720" y="1491631"/>
            <a:ext cx="720080" cy="4582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41" y="2155723"/>
            <a:ext cx="2569840" cy="24036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3" y="2207281"/>
            <a:ext cx="2576642" cy="2300573"/>
          </a:xfrm>
          <a:prstGeom prst="rect">
            <a:avLst/>
          </a:prstGeom>
        </p:spPr>
      </p:pic>
      <p:sp>
        <p:nvSpPr>
          <p:cNvPr id="1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6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</a:t>
            </a:r>
            <a:r>
              <a:rPr lang="es-ES" dirty="0" err="1" smtClean="0">
                <a:solidFill>
                  <a:schemeClr val="accent2"/>
                </a:solidFill>
              </a:rPr>
              <a:t>SiPM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Necesidad de utilizar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. Problemas:</a:t>
                </a:r>
              </a:p>
              <a:p>
                <a:pPr lvl="1"/>
                <a:r>
                  <a:rPr lang="es-ES" dirty="0"/>
                  <a:t>Dependencia en temperatura.</a:t>
                </a:r>
              </a:p>
              <a:p>
                <a:pPr lvl="1"/>
                <a:r>
                  <a:rPr lang="es-ES" dirty="0"/>
                  <a:t>Necesidad de G=cte.</a:t>
                </a:r>
              </a:p>
              <a:p>
                <a:pPr lvl="1"/>
                <a:r>
                  <a:rPr lang="es-ES" dirty="0"/>
                  <a:t>Método de estabilización de un </a:t>
                </a:r>
                <a:r>
                  <a:rPr lang="es-ES" dirty="0" err="1"/>
                  <a:t>SiPM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Elección (este trabajo): </a:t>
                </a:r>
                <a:r>
                  <a:rPr lang="es-ES" dirty="0" err="1" smtClean="0"/>
                  <a:t>Hamamatsu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Photonics</a:t>
                </a:r>
                <a:r>
                  <a:rPr lang="es-ES" dirty="0" smtClean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b="0" dirty="0" smtClean="0"/>
                  <a:t>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≈435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s-ES" dirty="0" smtClean="0"/>
                  <a:t>		  					     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≈450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Elección final: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13360−6075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𝑃𝐸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215" t="-8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29000"/>
            <a:ext cx="4012218" cy="24482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62" y="3414501"/>
            <a:ext cx="4189317" cy="2462771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15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2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Equipo y montaje experimental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s-ES" dirty="0" smtClean="0"/>
              </a:p>
              <a:p>
                <a:r>
                  <a:rPr lang="es-ES" sz="2000" dirty="0" smtClean="0"/>
                  <a:t>Equipo:</a:t>
                </a:r>
              </a:p>
              <a:p>
                <a:pPr lvl="1"/>
                <a:r>
                  <a:rPr lang="es-ES" sz="2000" dirty="0" smtClean="0"/>
                  <a:t>Cámara de control de temperatura (DYCOMETAL, CCM 81)</a:t>
                </a:r>
              </a:p>
              <a:p>
                <a:pPr lvl="2"/>
                <a:r>
                  <a:rPr lang="es-ES" sz="2000" dirty="0" smtClean="0"/>
                  <a:t>Temperatura y humedad.</a:t>
                </a:r>
                <a:endParaRPr lang="es-ES" sz="2000" dirty="0"/>
              </a:p>
              <a:p>
                <a:pPr lvl="2"/>
                <a:r>
                  <a:rPr lang="es-ES" sz="2000" dirty="0" smtClean="0"/>
                  <a:t>Jaula de Faraday.</a:t>
                </a:r>
              </a:p>
              <a:p>
                <a:pPr lvl="1"/>
                <a:r>
                  <a:rPr lang="es-ES" sz="2000" dirty="0" smtClean="0"/>
                  <a:t>Generadores de tensión:</a:t>
                </a:r>
              </a:p>
              <a:p>
                <a:pPr lvl="2"/>
                <a:r>
                  <a:rPr lang="es-ES" sz="2000" dirty="0"/>
                  <a:t>Keithley, 6517B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≈1 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𝑚𝑉</m:t>
                        </m:r>
                      </m:e>
                    </m:d>
                  </m:oMath>
                </a14:m>
                <a:endParaRPr lang="es-ES" sz="2000" dirty="0"/>
              </a:p>
              <a:p>
                <a:pPr lvl="2"/>
                <a:r>
                  <a:rPr lang="es-ES" sz="2000" dirty="0"/>
                  <a:t>ISO-TECH, IPS-4303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≈0,1 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sz="2000" dirty="0" smtClean="0"/>
              </a:p>
              <a:p>
                <a:pPr lvl="1"/>
                <a:r>
                  <a:rPr lang="es-ES" sz="2000" dirty="0" smtClean="0"/>
                  <a:t>Diodo LED (</a:t>
                </a:r>
                <a:r>
                  <a:rPr lang="es-ES" sz="2000" dirty="0" err="1" smtClean="0"/>
                  <a:t>Roithner</a:t>
                </a:r>
                <a:r>
                  <a:rPr lang="es-ES" sz="2000" dirty="0" smtClean="0"/>
                  <a:t> Laser </a:t>
                </a:r>
                <a:r>
                  <a:rPr lang="es-ES" sz="2000" dirty="0" err="1" smtClean="0"/>
                  <a:t>Technik</a:t>
                </a:r>
                <a:r>
                  <a:rPr lang="es-ES" sz="2000" dirty="0" smtClean="0"/>
                  <a:t>):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=435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s-ES" sz="2000" b="0" dirty="0" smtClean="0"/>
              </a:p>
              <a:p>
                <a:pPr lvl="1"/>
                <a:r>
                  <a:rPr lang="es-ES" sz="2000" dirty="0" smtClean="0"/>
                  <a:t>Generador de pulsos</a:t>
                </a:r>
              </a:p>
              <a:p>
                <a:pPr lvl="1"/>
                <a:r>
                  <a:rPr lang="es-ES" sz="2000" dirty="0" err="1" smtClean="0"/>
                  <a:t>SiPM</a:t>
                </a:r>
                <a:r>
                  <a:rPr lang="es-ES" sz="2000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=25º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=4·</m:t>
                    </m:r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s-ES" sz="2000" dirty="0"/>
              </a:p>
              <a:p>
                <a:pPr lvl="2"/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𝑝𝑖𝑥𝑒𝑙𝑠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, 75</m:t>
                    </m:r>
                  </m:oMath>
                </a14:m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r>
                      <a:rPr lang="es-ES" sz="20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sz="20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sz="2000" i="1" dirty="0">
                        <a:latin typeface="Cambria Math" panose="02040503050406030204" pitchFamily="18" charset="0"/>
                      </a:rPr>
                      <m:t>→1,3∗1,3 </m:t>
                    </m:r>
                    <m:r>
                      <a:rPr lang="es-ES" sz="2000" i="1" dirty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s-E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sz="2000" dirty="0" smtClean="0"/>
              </a:p>
              <a:p>
                <a:pPr lvl="1"/>
                <a:r>
                  <a:rPr lang="es-ES" sz="2000" dirty="0" smtClean="0"/>
                  <a:t>Tarjeta </a:t>
                </a:r>
                <a:r>
                  <a:rPr lang="es-ES" sz="2000" dirty="0"/>
                  <a:t>(G=170) </a:t>
                </a:r>
                <a:r>
                  <a:rPr lang="es-ES" sz="2000" dirty="0" smtClean="0"/>
                  <a:t>T=25ºC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16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3247565"/>
            <a:ext cx="5062527" cy="32717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224494"/>
            <a:ext cx="4322441" cy="39360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02" y="2243009"/>
            <a:ext cx="3909425" cy="39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9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Equipo y montaje experimental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330952"/>
          </a:xfrm>
        </p:spPr>
        <p:txBody>
          <a:bodyPr>
            <a:normAutofit/>
          </a:bodyPr>
          <a:lstStyle/>
          <a:p>
            <a:pPr lvl="2"/>
            <a:endParaRPr lang="es-ES" dirty="0" smtClean="0"/>
          </a:p>
          <a:p>
            <a:r>
              <a:rPr lang="es-ES" dirty="0" smtClean="0"/>
              <a:t>Montaje </a:t>
            </a:r>
            <a:r>
              <a:rPr lang="es-ES" dirty="0"/>
              <a:t>experimental:</a:t>
            </a:r>
          </a:p>
          <a:p>
            <a:pPr lvl="2"/>
            <a:endParaRPr lang="es-ES" dirty="0" smtClean="0"/>
          </a:p>
          <a:p>
            <a:pPr lvl="2"/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522991" y="3390682"/>
            <a:ext cx="4709128" cy="11521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29704" y="4170843"/>
            <a:ext cx="470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Sistema de temperatura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650014" y="2395908"/>
            <a:ext cx="11325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G. Pulsos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2103962" y="2395908"/>
            <a:ext cx="109970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Keithley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531590" y="2395908"/>
            <a:ext cx="13046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ISO-TECH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 rot="5400000">
            <a:off x="931743" y="3067991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678144" y="3622216"/>
            <a:ext cx="71417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LED</a:t>
            </a:r>
            <a:endParaRPr lang="es-ES" dirty="0"/>
          </a:p>
        </p:txBody>
      </p:sp>
      <p:sp>
        <p:nvSpPr>
          <p:cNvPr id="11" name="Flecha derecha 10"/>
          <p:cNvSpPr/>
          <p:nvPr/>
        </p:nvSpPr>
        <p:spPr>
          <a:xfrm rot="5400000">
            <a:off x="2413215" y="3067990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derecha 11"/>
          <p:cNvSpPr/>
          <p:nvPr/>
        </p:nvSpPr>
        <p:spPr>
          <a:xfrm rot="5400000">
            <a:off x="3989645" y="3072763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2151125" y="3622216"/>
            <a:ext cx="731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SiPM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584189" y="3597414"/>
            <a:ext cx="101788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Tarjeta</a:t>
            </a:r>
            <a:endParaRPr lang="es-ES" dirty="0"/>
          </a:p>
        </p:txBody>
      </p:sp>
      <p:sp>
        <p:nvSpPr>
          <p:cNvPr id="15" name="Flecha derecha 14"/>
          <p:cNvSpPr/>
          <p:nvPr/>
        </p:nvSpPr>
        <p:spPr>
          <a:xfrm>
            <a:off x="1624692" y="3716590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3062073" y="3704260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905962" y="3659150"/>
            <a:ext cx="149333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Osciloscopio</a:t>
            </a:r>
            <a:endParaRPr lang="es-ES" dirty="0"/>
          </a:p>
        </p:txBody>
      </p:sp>
      <p:sp>
        <p:nvSpPr>
          <p:cNvPr id="18" name="Flecha derecha 17"/>
          <p:cNvSpPr/>
          <p:nvPr/>
        </p:nvSpPr>
        <p:spPr>
          <a:xfrm>
            <a:off x="4798976" y="3694897"/>
            <a:ext cx="866286" cy="233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22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4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Toma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28800"/>
                <a:ext cx="6347714" cy="4412563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Señal OUT del sistema (T=25ºC, H=60%,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2000" dirty="0" smtClean="0"/>
                  <a:t>):</a:t>
                </a:r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marL="0" indent="0">
                  <a:buNone/>
                </a:pPr>
                <a:endParaRPr lang="es-ES" sz="2000" dirty="0" smtClean="0"/>
              </a:p>
              <a:p>
                <a:r>
                  <a:rPr lang="es-ES" sz="2000" dirty="0" smtClean="0"/>
                  <a:t>Señal de sincronización del sistema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2000" dirty="0" smtClean="0"/>
                  <a:t>Trigger</a:t>
                </a:r>
              </a:p>
              <a:p>
                <a:r>
                  <a:rPr lang="es-ES" sz="2000" dirty="0" smtClean="0"/>
                  <a:t>Ganancia del </a:t>
                </a:r>
                <a:r>
                  <a:rPr lang="es-ES" sz="2000" dirty="0" err="1" smtClean="0"/>
                  <a:t>SiPM</a:t>
                </a:r>
                <a:r>
                  <a:rPr lang="es-ES" sz="2000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𝑐𝑎𝑟𝑑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𝑐𝑎𝑟𝑑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28800"/>
                <a:ext cx="6347714" cy="4412563"/>
              </a:xfrm>
              <a:blipFill rotWithShape="0">
                <a:blip r:embed="rId2"/>
                <a:stretch>
                  <a:fillRect l="-384" t="-8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91906"/>
            <a:ext cx="8427060" cy="192668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794919" y="2361863"/>
            <a:ext cx="79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Trigger</a:t>
            </a:r>
            <a:endParaRPr lang="es-ES" sz="1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220073" y="3055247"/>
            <a:ext cx="6480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Señal</a:t>
            </a:r>
            <a:endParaRPr lang="es-ES" sz="1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76409" y="3209135"/>
            <a:ext cx="10679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Fondo</a:t>
            </a:r>
            <a:endParaRPr lang="es-ES" sz="1400" dirty="0"/>
          </a:p>
        </p:txBody>
      </p:sp>
      <p:sp>
        <p:nvSpPr>
          <p:cNvPr id="1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2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Índice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54280"/>
          </a:xfrm>
        </p:spPr>
        <p:txBody>
          <a:bodyPr>
            <a:normAutofit/>
          </a:bodyPr>
          <a:lstStyle/>
          <a:p>
            <a:r>
              <a:rPr lang="es-ES" sz="2000" dirty="0" smtClean="0"/>
              <a:t>Introducción.</a:t>
            </a:r>
          </a:p>
          <a:p>
            <a:r>
              <a:rPr lang="es-ES" sz="2000" dirty="0" smtClean="0"/>
              <a:t>Partes del detector:</a:t>
            </a:r>
          </a:p>
          <a:p>
            <a:pPr lvl="1"/>
            <a:r>
              <a:rPr lang="es-ES" sz="2000" dirty="0" smtClean="0"/>
              <a:t>Fibras </a:t>
            </a:r>
            <a:r>
              <a:rPr lang="es-ES" sz="2000" dirty="0" err="1" smtClean="0"/>
              <a:t>centelleadoras</a:t>
            </a:r>
            <a:r>
              <a:rPr lang="es-ES" sz="2000" dirty="0" smtClean="0"/>
              <a:t>: Protocolo de manipulación.</a:t>
            </a:r>
          </a:p>
          <a:p>
            <a:pPr lvl="1"/>
            <a:r>
              <a:rPr lang="es-ES" sz="2000" dirty="0" smtClean="0"/>
              <a:t>Calibración de los </a:t>
            </a:r>
            <a:r>
              <a:rPr lang="es-ES" sz="2000" dirty="0" err="1" smtClean="0"/>
              <a:t>SiPM</a:t>
            </a:r>
            <a:r>
              <a:rPr lang="es-ES" sz="2000" dirty="0" smtClean="0"/>
              <a:t>.</a:t>
            </a:r>
          </a:p>
          <a:p>
            <a:pPr lvl="1"/>
            <a:r>
              <a:rPr lang="es-ES" sz="2000" dirty="0" smtClean="0"/>
              <a:t>Prototipo.</a:t>
            </a:r>
          </a:p>
          <a:p>
            <a:pPr lvl="1"/>
            <a:r>
              <a:rPr lang="es-ES" sz="2000" dirty="0"/>
              <a:t>Simulaciones del experimento.</a:t>
            </a:r>
          </a:p>
          <a:p>
            <a:r>
              <a:rPr lang="es-ES" sz="2000" dirty="0"/>
              <a:t>Conclusiones</a:t>
            </a:r>
            <a:r>
              <a:rPr lang="es-ES" sz="2000" dirty="0" smtClean="0"/>
              <a:t>.</a:t>
            </a:r>
          </a:p>
          <a:p>
            <a:r>
              <a:rPr lang="es-ES" sz="2000" dirty="0" smtClean="0"/>
              <a:t>Previsiones </a:t>
            </a:r>
            <a:r>
              <a:rPr lang="es-ES" sz="2000" dirty="0"/>
              <a:t>de futuro.</a:t>
            </a:r>
          </a:p>
          <a:p>
            <a:endParaRPr lang="es-ES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z="2000" smtClean="0">
                <a:solidFill>
                  <a:srgbClr val="FF0000"/>
                </a:solidFill>
              </a:rPr>
              <a:t>2</a:t>
            </a:fld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63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Señal de salida del sistema:</a:t>
                </a:r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lvl="8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≈500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endParaRPr lang="es-ES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358" t="-8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3919339"/>
            <a:ext cx="8445649" cy="1895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1992657"/>
            <a:ext cx="8427060" cy="1926682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4716016" y="2636912"/>
            <a:ext cx="0" cy="155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5868144" y="2636912"/>
            <a:ext cx="0" cy="155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3923928" y="4682890"/>
            <a:ext cx="59435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Ped</a:t>
            </a:r>
            <a:r>
              <a:rPr lang="es-ES" sz="1400" dirty="0" smtClean="0"/>
              <a:t>.</a:t>
            </a:r>
            <a:endParaRPr lang="es-ES" sz="14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518280" y="4132377"/>
            <a:ext cx="219072" cy="3169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1</a:t>
            </a:r>
            <a:endParaRPr lang="es-ES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4909407" y="3824600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</a:t>
            </a:r>
            <a:endParaRPr lang="es-ES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313725" y="4012383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701495" y="4348216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4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6066866" y="4734364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5</a:t>
            </a:r>
            <a:endParaRPr lang="es-ES" sz="14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387880" y="5009238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6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6781615" y="5049137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7</a:t>
            </a:r>
            <a:endParaRPr lang="es-ES" sz="1400" dirty="0"/>
          </a:p>
        </p:txBody>
      </p:sp>
      <p:sp>
        <p:nvSpPr>
          <p:cNvPr id="2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26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18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1527049"/>
            <a:ext cx="8445649" cy="235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2160590"/>
                <a:ext cx="6986737" cy="3880773"/>
              </a:xfrm>
            </p:spPr>
            <p:txBody>
              <a:bodyPr/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2160590"/>
                <a:ext cx="6986737" cy="3880773"/>
              </a:xfrm>
              <a:blipFill rotWithShape="0">
                <a:blip r:embed="rId2"/>
                <a:stretch>
                  <a:fillRect l="-175" t="-9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3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 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 algn="ctr">
                  <a:buNone/>
                </a:pPr>
                <a:r>
                  <a:rPr lang="es-ES" dirty="0" smtClean="0"/>
                  <a:t>Incluye errores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No apreciables</a:t>
                </a: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  <a:blipFill rotWithShape="0">
                <a:blip r:embed="rId2"/>
                <a:stretch>
                  <a:fillRect l="-215" t="-13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54981"/>
            <a:ext cx="7992888" cy="3240360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datos (ROOT)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Calculo de la ganancia: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718,2±6,9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𝑝𝑖𝑐𝑜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𝐻𝑎𝑚𝑎𝑚𝑎𝑡𝑠𝑢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≈5,6 %</m:t>
                      </m:r>
                    </m:oMath>
                  </m:oMathPara>
                </a14:m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  <a:blipFill rotWithShape="0">
                <a:blip r:embed="rId2"/>
                <a:stretch>
                  <a:fillRect l="-215" t="-86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19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9" y="2184384"/>
            <a:ext cx="7992888" cy="324036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197977" y="2058126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(V)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84125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Resultados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6,4±2,2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3,8±1,3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≈5 %</m:t>
                      </m:r>
                    </m:oMath>
                  </m:oMathPara>
                </a14:m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718,2±6,9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422,5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5,6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215" t="-8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7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99484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en temperatura y voltaje operacional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55063" y="1930400"/>
                <a:ext cx="8503920" cy="48542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15−41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b="0" dirty="0" smtClean="0"/>
                  <a:t> Condiciones </a:t>
                </a:r>
                <a:r>
                  <a:rPr lang="es-ES" dirty="0" smtClean="0"/>
                  <a:t>de temperatura.</a:t>
                </a:r>
                <a:endParaRPr lang="es-ES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endParaRPr lang="es-E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=50,97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=0,2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063" y="1930400"/>
                <a:ext cx="8503920" cy="4854280"/>
              </a:xfrm>
              <a:blipFill rotWithShape="0">
                <a:blip r:embed="rId2"/>
                <a:stretch>
                  <a:fillRect l="-143" t="-8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20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en temperatura 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−140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3±2,7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1050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0±7,7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2" y="1988840"/>
            <a:ext cx="8262299" cy="3816424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21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937350" y="5528265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ºC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9251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706817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en Voltaje de operación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3527" y="1494109"/>
                <a:ext cx="8503920" cy="51571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234,1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2,6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−119,4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=50,99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h𝑎𝑚𝑎𝑚𝑎𝑡𝑠𝑢</m:t>
                              </m:r>
                            </m:sub>
                          </m:sSub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=50,97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nor/>
                        </m:rPr>
                        <a:rPr lang="es-ES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≈0,04 %</m:t>
                      </m:r>
                    </m:oMath>
                  </m:oMathPara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7" y="1494109"/>
                <a:ext cx="8503920" cy="5157192"/>
              </a:xfrm>
              <a:blipFill rotWithShape="0">
                <a:blip r:embed="rId2"/>
                <a:stretch>
                  <a:fillRect b="-54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8" y="1855218"/>
            <a:ext cx="8207279" cy="3384376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22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898044" y="4972979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(V)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6578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Estabilización de la ganancia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Estudio con el voltaje operacional y la temperatura: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Ecuación de compensación: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59,9±1,3</m:t>
                          </m:r>
                          <m:f>
                            <m:fPr>
                              <m:type m:val="skw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𝑚𝑉</m:t>
                              </m:r>
                            </m:num>
                            <m:den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º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/>
                  <a:t>Necesidad de situación de referencia.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𝑐𝑜𝑛𝑠𝑡𝑎𝑛𝑡𝑒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/>
                  <a:t>Comprobación:</a:t>
                </a:r>
              </a:p>
              <a:p>
                <a:pPr lvl="1"/>
                <a:r>
                  <a:rPr lang="es-ES" dirty="0"/>
                  <a:t>Situación </a:t>
                </a:r>
                <a:r>
                  <a:rPr lang="es-ES" dirty="0" smtClean="0"/>
                  <a:t>anterior.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=7,18·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s-E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=25º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=53,57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21−29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º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 smtClean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215" t="-8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2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Estabilización de la ganancia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Compensamos una variación en la ganancia debido a una variación en la  temperatura con una variación en el voltaje operacional (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≈60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ES" dirty="0" smtClean="0"/>
                  <a:t>)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25º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ES" i="1" dirty="0">
                          <a:latin typeface="Cambria Math" panose="02040503050406030204" pitchFamily="18" charset="0"/>
                        </a:rPr>
                        <m:t>=718,2·</m:t>
                      </m:r>
                      <m:sSup>
                        <m:sSup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𝐴𝑗𝑢𝑠𝑡𝑒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714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≈0,28%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645" t="-13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8" y="2063542"/>
            <a:ext cx="8667927" cy="3337128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23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070529" y="5120450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ºC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34826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Introducción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527048"/>
                <a:ext cx="8964488" cy="495497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ES" sz="2000" dirty="0" smtClean="0"/>
                  <a:t>Energía nuclear. </a:t>
                </a:r>
              </a:p>
              <a:p>
                <a:pPr lvl="1"/>
                <a:r>
                  <a:rPr lang="es-ES" sz="2000" dirty="0" smtClean="0"/>
                  <a:t>Estabilidad.</a:t>
                </a:r>
              </a:p>
              <a:p>
                <a:pPr lvl="1"/>
                <a:r>
                  <a:rPr lang="es-ES" sz="2000" dirty="0" smtClean="0"/>
                  <a:t>Tritio. Captura neutrónica en el agua.</a:t>
                </a:r>
                <a:endParaRPr lang="es-ES" sz="2000" dirty="0"/>
              </a:p>
              <a:p>
                <a:r>
                  <a:rPr lang="es-ES" sz="2000" dirty="0" smtClean="0"/>
                  <a:t>Necesidad de la detección del tritio (tiempo cuasi-real):</a:t>
                </a:r>
                <a:endParaRPr lang="es-ES" sz="2000" dirty="0"/>
              </a:p>
              <a:p>
                <a:pPr lvl="1"/>
                <a:r>
                  <a:rPr lang="es-ES" sz="2000" dirty="0"/>
                  <a:t>Advierte de exceso de neutrones o de fuga.</a:t>
                </a:r>
              </a:p>
              <a:p>
                <a:pPr lvl="1"/>
                <a:r>
                  <a:rPr lang="es-ES" sz="2000" dirty="0" smtClean="0"/>
                  <a:t>Aguas de refrigeración del secundario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2000" dirty="0"/>
                  <a:t> Consumo </a:t>
                </a:r>
                <a:r>
                  <a:rPr lang="es-ES" sz="2000" dirty="0" smtClean="0"/>
                  <a:t>humano.</a:t>
                </a:r>
                <a:endParaRPr lang="es-ES" sz="2000" dirty="0"/>
              </a:p>
              <a:p>
                <a:pPr lvl="1"/>
                <a:r>
                  <a:rPr lang="es-ES" sz="2000" dirty="0" smtClean="0"/>
                  <a:t>Contaminación entre países.</a:t>
                </a:r>
              </a:p>
              <a:p>
                <a:pPr marL="342900" lvl="1" indent="-342900"/>
                <a:r>
                  <a:rPr lang="es-ES" sz="2000" dirty="0" smtClean="0"/>
                  <a:t>No conseguido medidas </a:t>
                </a:r>
                <a:r>
                  <a:rPr lang="es-ES" sz="2000" dirty="0"/>
                  <a:t>del orden del </a:t>
                </a:r>
                <a:r>
                  <a:rPr lang="es-ES" sz="2000" dirty="0" err="1" smtClean="0"/>
                  <a:t>kBq</a:t>
                </a:r>
                <a:r>
                  <a:rPr lang="es-ES" sz="2000" dirty="0" smtClean="0"/>
                  <a:t>/L/10 minutos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2000" dirty="0"/>
                  <a:t> </a:t>
                </a:r>
                <a:endParaRPr lang="es-ES" sz="2000" dirty="0" smtClean="0"/>
              </a:p>
              <a:p>
                <a:pPr marL="742950" lvl="2" indent="-342900"/>
                <a:r>
                  <a:rPr lang="es-ES" sz="1800" dirty="0" smtClean="0"/>
                  <a:t>Límite CE (0,1 </a:t>
                </a:r>
                <a:r>
                  <a:rPr lang="es-ES" sz="1800" dirty="0" err="1" smtClean="0"/>
                  <a:t>kBq</a:t>
                </a:r>
                <a:r>
                  <a:rPr lang="es-ES" sz="1800" dirty="0" smtClean="0"/>
                  <a:t>/L).</a:t>
                </a:r>
                <a:endParaRPr lang="es-ES" sz="1800" i="1" dirty="0" smtClean="0"/>
              </a:p>
              <a:p>
                <a:r>
                  <a:rPr lang="es-ES" sz="2000" i="1" dirty="0" smtClean="0"/>
                  <a:t>TRITIUM:</a:t>
                </a:r>
              </a:p>
              <a:p>
                <a:pPr lvl="1"/>
                <a:r>
                  <a:rPr lang="es-ES" sz="2000" dirty="0" smtClean="0"/>
                  <a:t>6 centros: Portugal (Universidad de Aveiro), Francia (CNRS y Universidad de Burdeos) y España (Universidad de Extremadura, Junta de Extremadura y Universidad de Valencia (IFIC)).</a:t>
                </a:r>
                <a:endParaRPr lang="es-ES" sz="2000" dirty="0"/>
              </a:p>
              <a:p>
                <a:pPr lvl="1"/>
                <a:r>
                  <a:rPr lang="es-ES" sz="2000" dirty="0" smtClean="0"/>
                  <a:t>Financiado por </a:t>
                </a:r>
                <a:r>
                  <a:rPr lang="es-ES" sz="2000" dirty="0" err="1" smtClean="0"/>
                  <a:t>Interreg</a:t>
                </a:r>
                <a:r>
                  <a:rPr lang="es-ES" sz="2000" dirty="0" smtClean="0"/>
                  <a:t> </a:t>
                </a:r>
                <a:r>
                  <a:rPr lang="es-ES" sz="2000" dirty="0" err="1" smtClean="0"/>
                  <a:t>Sudoe</a:t>
                </a:r>
                <a:r>
                  <a:rPr lang="es-ES" sz="2000" dirty="0" smtClean="0"/>
                  <a:t> de la CEE (fondos FEDER). Resolución de 2016.</a:t>
                </a:r>
                <a:endParaRPr lang="es-ES" sz="2000" dirty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lvl="1"/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527048"/>
                <a:ext cx="8964488" cy="4954978"/>
              </a:xfrm>
              <a:blipFill rotWithShape="0">
                <a:blip r:embed="rId3"/>
                <a:stretch>
                  <a:fillRect l="-272" t="-1847" b="-17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8" y="1256937"/>
            <a:ext cx="8184012" cy="52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3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560840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Prototipo (Señales de tritio en 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r>
              <a:rPr lang="es-ES" dirty="0" smtClean="0">
                <a:solidFill>
                  <a:schemeClr val="accent2"/>
                </a:solidFill>
              </a:rPr>
              <a:t>)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30400"/>
            <a:ext cx="7198839" cy="4465946"/>
          </a:xfr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Configuración del prototipo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Exigencias:</a:t>
                </a:r>
              </a:p>
              <a:p>
                <a:pPr lvl="1"/>
                <a:r>
                  <a:rPr lang="es-ES" dirty="0" smtClean="0"/>
                  <a:t>Haz de decenas de fibras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 sumergido en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dirty="0" smtClean="0"/>
                  <a:t>Leído por 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 calibrados. (Reducir incertidumbre sobre el experimento debido al </a:t>
                </a:r>
                <a:r>
                  <a:rPr lang="es-ES" dirty="0" err="1" smtClean="0"/>
                  <a:t>fotosensor</a:t>
                </a:r>
                <a:r>
                  <a:rPr lang="es-ES" dirty="0" smtClean="0"/>
                  <a:t>)</a:t>
                </a:r>
              </a:p>
              <a:p>
                <a:pPr lvl="1"/>
                <a:r>
                  <a:rPr lang="es-ES" dirty="0" smtClean="0"/>
                  <a:t>Seguro como fuente radioactiva líquida.</a:t>
                </a:r>
              </a:p>
              <a:p>
                <a:r>
                  <a:rPr lang="es-ES" dirty="0" smtClean="0"/>
                  <a:t>Elección:</a:t>
                </a:r>
              </a:p>
              <a:p>
                <a:pPr lvl="1"/>
                <a:r>
                  <a:rPr lang="es-ES" dirty="0"/>
                  <a:t>Piezas de fontanería de PVC selladas químicamente y con forma de U con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s-ES" dirty="0"/>
                  <a:t>.</a:t>
                </a:r>
              </a:p>
              <a:p>
                <a:pPr lvl="1"/>
                <a:r>
                  <a:rPr lang="es-ES" dirty="0"/>
                  <a:t>Estructura de metacrilato y acero fabricada en los talleres de mecánica del </a:t>
                </a:r>
                <a:r>
                  <a:rPr lang="es-ES" dirty="0" smtClean="0"/>
                  <a:t>IFIC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Hemos fabricado 2 prototipos idénticos (señal y fondo).</a:t>
                </a:r>
              </a:p>
              <a:p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215" t="-842" r="-3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25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3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Configuración del prototipo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Volumen interno: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s-ES" dirty="0" smtClean="0"/>
                  <a:t> (Verificado).</a:t>
                </a:r>
              </a:p>
              <a:p>
                <a:r>
                  <a:rPr lang="es-ES" dirty="0" smtClean="0"/>
                  <a:t>Forma de U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Seguro y cumple exigencias.</a:t>
                </a:r>
              </a:p>
              <a:p>
                <a:r>
                  <a:rPr lang="es-ES" dirty="0" smtClean="0"/>
                  <a:t>Terminación con 2 tapones:</a:t>
                </a:r>
              </a:p>
              <a:p>
                <a:pPr lvl="1"/>
                <a:r>
                  <a:rPr lang="es-ES" dirty="0" smtClean="0"/>
                  <a:t>Circular: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2"/>
                <a:r>
                  <a:rPr lang="es-ES" dirty="0" smtClean="0"/>
                  <a:t>Un orificio de 1 mm ( purgado)</a:t>
                </a:r>
              </a:p>
              <a:p>
                <a:pPr lvl="1"/>
                <a:r>
                  <a:rPr lang="es-ES" dirty="0" smtClean="0"/>
                  <a:t>Cuadrado: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2"/>
                <a:r>
                  <a:rPr lang="es-ES" dirty="0"/>
                  <a:t>Un orificio de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(purgado</a:t>
                </a:r>
                <a:r>
                  <a:rPr lang="es-ES" dirty="0" smtClean="0"/>
                  <a:t>).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(llenado).</a:t>
                </a:r>
              </a:p>
              <a:p>
                <a:endParaRPr lang="es-ES" dirty="0" smtClean="0"/>
              </a:p>
              <a:p>
                <a:r>
                  <a:rPr lang="es-ES" dirty="0" smtClean="0"/>
                  <a:t>Tuercas:</a:t>
                </a:r>
              </a:p>
              <a:p>
                <a:pPr lvl="1"/>
                <a:r>
                  <a:rPr lang="es-ES" dirty="0" smtClean="0"/>
                  <a:t>Fijación</a:t>
                </a:r>
              </a:p>
              <a:p>
                <a:pPr lvl="1"/>
                <a:r>
                  <a:rPr lang="es-ES" dirty="0" smtClean="0"/>
                  <a:t>Comunicación con </a:t>
                </a:r>
                <a:r>
                  <a:rPr lang="es-ES" dirty="0" err="1" smtClean="0"/>
                  <a:t>PMTs</a:t>
                </a:r>
                <a:endParaRPr lang="es-ES" dirty="0" smtClean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215" t="-13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108" y="3020312"/>
            <a:ext cx="2839065" cy="303716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65" y="3015748"/>
            <a:ext cx="2855213" cy="30417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96" y="3140968"/>
            <a:ext cx="4757720" cy="214525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0" y="3140968"/>
            <a:ext cx="4380801" cy="2145254"/>
          </a:xfrm>
          <a:prstGeom prst="rect">
            <a:avLst/>
          </a:prstGeom>
        </p:spPr>
      </p:pic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z="2000" smtClean="0">
                <a:solidFill>
                  <a:srgbClr val="FF0000"/>
                </a:solidFill>
              </a:rPr>
              <a:t>32</a:t>
            </a:fld>
            <a:r>
              <a:rPr lang="es-ES" sz="2000" dirty="0" smtClean="0">
                <a:solidFill>
                  <a:srgbClr val="FF0000"/>
                </a:solidFill>
              </a:rPr>
              <a:t>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3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43073 0.0682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45" y="340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00607 0.0685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342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3.33333E-6 -0.25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85185E-6 L 1.11022E-16 -0.25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947" y="2977227"/>
            <a:ext cx="6347714" cy="3880773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PMTs</a:t>
            </a:r>
            <a:r>
              <a:rPr lang="es-ES" dirty="0" smtClean="0"/>
              <a:t> </a:t>
            </a:r>
            <a:r>
              <a:rPr lang="es-ES" dirty="0"/>
              <a:t>(</a:t>
            </a:r>
            <a:r>
              <a:rPr lang="es-ES" dirty="0" err="1"/>
              <a:t>Hamamatsu</a:t>
            </a:r>
            <a:r>
              <a:rPr lang="es-ES" dirty="0"/>
              <a:t> </a:t>
            </a:r>
            <a:r>
              <a:rPr lang="es-ES" dirty="0" err="1"/>
              <a:t>Photonics</a:t>
            </a:r>
            <a:r>
              <a:rPr lang="es-ES" dirty="0" smtClean="0"/>
              <a:t>)</a:t>
            </a:r>
            <a:endParaRPr lang="es-ES" dirty="0"/>
          </a:p>
          <a:p>
            <a:endParaRPr lang="es-ES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5068"/>
            <a:ext cx="6336704" cy="4394681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26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492896"/>
            <a:ext cx="1896471" cy="19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0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Prototipo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776864" cy="4824536"/>
          </a:xfr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5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Configuración del prototipo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/>
              <a:lstStyle/>
              <a:p>
                <a:r>
                  <a:rPr lang="es-ES" dirty="0" err="1" smtClean="0"/>
                  <a:t>PMTs</a:t>
                </a:r>
                <a:r>
                  <a:rPr lang="es-ES" dirty="0" smtClean="0"/>
                  <a:t> (</a:t>
                </a:r>
                <a:r>
                  <a:rPr lang="es-ES" dirty="0" err="1" smtClean="0"/>
                  <a:t>Hamamatsu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Photonics</a:t>
                </a:r>
                <a:r>
                  <a:rPr lang="es-ES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b="0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=1456178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=29,76%</m:t>
                    </m:r>
                  </m:oMath>
                </a14:m>
                <a:endParaRPr lang="es-E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=1921595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8,6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215" t="-8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30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3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7904" y="404664"/>
            <a:ext cx="8066857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Preparación y llenado de la solución radiactiva.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7904" y="1624525"/>
                <a:ext cx="4180120" cy="4824536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es-ES" sz="1800" dirty="0" smtClean="0"/>
                  <a:t>Disolución de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sz="1800" dirty="0"/>
                  <a:t> de agua </a:t>
                </a:r>
                <a:r>
                  <a:rPr lang="es-ES" sz="1800" dirty="0" err="1" smtClean="0"/>
                  <a:t>tritiada</a:t>
                </a:r>
                <a:r>
                  <a:rPr lang="es-ES" sz="1800" dirty="0" smtClean="0"/>
                  <a:t> (proporcionada por PTB, Alemania) en </a:t>
                </a:r>
                <a:r>
                  <a:rPr lang="es-ES" sz="1800" dirty="0"/>
                  <a:t>en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sz="1800" dirty="0"/>
                  <a:t> de agua </a:t>
                </a:r>
                <a:r>
                  <a:rPr lang="es-ES" sz="1800" dirty="0" err="1"/>
                  <a:t>hiperpura</a:t>
                </a:r>
                <a:r>
                  <a:rPr lang="es-ES" sz="1800" dirty="0"/>
                  <a:t> (LARUEX, </a:t>
                </a:r>
                <a:r>
                  <a:rPr lang="es-ES" sz="1800" dirty="0" smtClean="0"/>
                  <a:t>Universidad de Extremadura) realizada en el LARAM.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=108,11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sz="1800" dirty="0" smtClean="0"/>
                  <a:t>.</a:t>
                </a:r>
              </a:p>
              <a:p>
                <a:r>
                  <a:rPr lang="es-ES" dirty="0" smtClean="0"/>
                  <a:t>Transporte de 50 </a:t>
                </a:r>
                <a:r>
                  <a:rPr lang="es-ES" dirty="0" err="1" smtClean="0"/>
                  <a:t>mL</a:t>
                </a:r>
                <a:r>
                  <a:rPr lang="es-ES" dirty="0" smtClean="0"/>
                  <a:t> a la </a:t>
                </a:r>
                <a:r>
                  <a:rPr lang="es-ES" dirty="0" err="1" smtClean="0"/>
                  <a:t>gammateca</a:t>
                </a:r>
                <a:r>
                  <a:rPr lang="es-ES" dirty="0" smtClean="0"/>
                  <a:t> del IFIC y llenado del prototipo con una bureta siguiendo los protocoles de seguridad radiactiva desarrollados mediante ensayos con agua destilada.</a:t>
                </a:r>
              </a:p>
              <a:p>
                <a:r>
                  <a:rPr lang="es-ES" dirty="0" smtClean="0"/>
                  <a:t>Instalación del prototipo en el laboratorio y señalización como fuente radiactiva.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904" y="1624525"/>
                <a:ext cx="4180120" cy="4824536"/>
              </a:xfrm>
              <a:blipFill rotWithShape="0">
                <a:blip r:embed="rId2"/>
                <a:stretch>
                  <a:fillRect l="-438" t="-758" r="-20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28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340768"/>
            <a:ext cx="3810424" cy="5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13992" y="4645405"/>
            <a:ext cx="4608512" cy="1858573"/>
          </a:xfrm>
        </p:spPr>
        <p:txBody>
          <a:bodyPr>
            <a:normAutofit/>
          </a:bodyPr>
          <a:lstStyle/>
          <a:p>
            <a:pPr lvl="3"/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29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626"/>
            <a:ext cx="9036496" cy="51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3"/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412" t="-8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35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626"/>
            <a:ext cx="4716016" cy="49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Salida de la caja negra.</a:t>
                </a:r>
              </a:p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b="0" dirty="0" smtClean="0"/>
              </a:p>
              <a:p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412" t="-8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5" cy="50405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83568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PMT1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39552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Disc.1</a:t>
            </a:r>
            <a:endParaRPr lang="es-ES" sz="1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83568" y="3355832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Disc.2</a:t>
            </a:r>
            <a:endParaRPr lang="es-ES" sz="1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57547" y="4146760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Coinc</a:t>
            </a:r>
            <a:r>
              <a:rPr lang="es-ES" sz="1200" dirty="0" smtClean="0"/>
              <a:t>.</a:t>
            </a:r>
            <a:endParaRPr lang="es-ES" sz="1200" dirty="0"/>
          </a:p>
        </p:txBody>
      </p:sp>
      <p:sp>
        <p:nvSpPr>
          <p:cNvPr id="1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2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36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Propiedades del tritio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54280"/>
          </a:xfrm>
        </p:spPr>
        <p:txBody>
          <a:bodyPr/>
          <a:lstStyle/>
          <a:p>
            <a:r>
              <a:rPr lang="es-ES" dirty="0" smtClean="0"/>
              <a:t>Tritio</a:t>
            </a:r>
          </a:p>
          <a:p>
            <a:pPr lvl="1"/>
            <a:r>
              <a:rPr lang="es-ES" dirty="0" smtClean="0"/>
              <a:t>Un protón</a:t>
            </a:r>
          </a:p>
          <a:p>
            <a:pPr lvl="1"/>
            <a:r>
              <a:rPr lang="es-ES" dirty="0" smtClean="0"/>
              <a:t>Dos neutrones</a:t>
            </a:r>
          </a:p>
          <a:p>
            <a:r>
              <a:rPr lang="es-ES" dirty="0" smtClean="0"/>
              <a:t>Principales canales de formación:</a:t>
            </a:r>
          </a:p>
          <a:p>
            <a:pPr marL="274320" lvl="1" indent="0">
              <a:buNone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34" y="3124846"/>
            <a:ext cx="3922602" cy="2916517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99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3"/>
                <a:stretch>
                  <a:fillRect l="-412" t="-8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626"/>
            <a:ext cx="4716016" cy="51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6" cy="497736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43590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G&amp;D.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0112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Amp</a:t>
            </a:r>
            <a:r>
              <a:rPr lang="es-ES" sz="1200" dirty="0" smtClean="0"/>
              <a:t>.</a:t>
            </a:r>
            <a:endParaRPr lang="es-ES" sz="12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0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0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30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2" y="1268760"/>
            <a:ext cx="8783276" cy="505624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5563" y="128897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PMT1</a:t>
            </a:r>
            <a:endParaRPr lang="es-ES" sz="12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75152" y="1835613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Disc.1</a:t>
            </a:r>
            <a:endParaRPr lang="es-ES" sz="12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75152" y="240246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Disc.2</a:t>
            </a:r>
            <a:endParaRPr lang="es-ES" sz="12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49751" y="3200125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Coinc</a:t>
            </a:r>
            <a:r>
              <a:rPr lang="es-ES" sz="1200" dirty="0" smtClean="0"/>
              <a:t>.</a:t>
            </a:r>
            <a:endParaRPr lang="es-ES" sz="12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851920" y="508518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G&amp;D.</a:t>
            </a:r>
            <a:endParaRPr lang="es-ES" sz="12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80112" y="544522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Amp</a:t>
            </a:r>
            <a:r>
              <a:rPr lang="es-ES" sz="1200" dirty="0" smtClean="0"/>
              <a:t>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8623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1412776"/>
                <a:ext cx="7850833" cy="5184576"/>
              </a:xfrm>
            </p:spPr>
            <p:txBody>
              <a:bodyPr/>
              <a:lstStyle/>
              <a:p>
                <a:r>
                  <a:rPr lang="es-ES" dirty="0" smtClean="0"/>
                  <a:t>Sin coincidencia.</a:t>
                </a:r>
              </a:p>
              <a:p>
                <a:r>
                  <a:rPr lang="es-ES" dirty="0"/>
                  <a:t>Camara oscura; C</a:t>
                </a:r>
                <a:r>
                  <a:rPr lang="es-ES" dirty="0" smtClean="0"/>
                  <a:t>ontrol </a:t>
                </a:r>
                <a:r>
                  <a:rPr lang="es-ES" dirty="0"/>
                  <a:t>de temperatura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1412776"/>
                <a:ext cx="7850833" cy="5184576"/>
              </a:xfrm>
              <a:blipFill rotWithShape="0">
                <a:blip r:embed="rId2"/>
                <a:stretch>
                  <a:fillRect l="-155" t="-8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30" y="2257322"/>
            <a:ext cx="6912768" cy="4215841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6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Toma de datos del prototipo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6" y="2204864"/>
            <a:ext cx="8182466" cy="4207228"/>
          </a:xfr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31</a:t>
            </a:r>
            <a:endParaRPr lang="es-E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contenido 2"/>
              <p:cNvSpPr txBox="1">
                <a:spLocks/>
              </p:cNvSpPr>
              <p:nvPr/>
            </p:nvSpPr>
            <p:spPr>
              <a:xfrm>
                <a:off x="609598" y="1412776"/>
                <a:ext cx="7850833" cy="5184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err="1" smtClean="0"/>
                  <a:t>Camara</a:t>
                </a:r>
                <a:r>
                  <a:rPr lang="es-ES" dirty="0" smtClean="0"/>
                  <a:t> </a:t>
                </a:r>
                <a:r>
                  <a:rPr lang="es-ES" dirty="0"/>
                  <a:t>oscura; C</a:t>
                </a:r>
                <a:r>
                  <a:rPr lang="es-ES" dirty="0" smtClean="0"/>
                  <a:t>ontrol </a:t>
                </a:r>
                <a:r>
                  <a:rPr lang="es-ES" dirty="0"/>
                  <a:t>de temperatura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8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1412776"/>
                <a:ext cx="7850833" cy="5184576"/>
              </a:xfrm>
              <a:prstGeom prst="rect">
                <a:avLst/>
              </a:prstGeom>
              <a:blipFill rotWithShape="0">
                <a:blip r:embed="rId3"/>
                <a:stretch>
                  <a:fillRect l="-155" t="-8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46" y="1890701"/>
            <a:ext cx="7456585" cy="45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1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0" y="1253578"/>
            <a:ext cx="7634809" cy="4879638"/>
          </a:xfrm>
        </p:spPr>
      </p:pic>
      <p:sp>
        <p:nvSpPr>
          <p:cNvPr id="4" name="Marcador de contenido 2"/>
          <p:cNvSpPr txBox="1">
            <a:spLocks/>
          </p:cNvSpPr>
          <p:nvPr/>
        </p:nvSpPr>
        <p:spPr>
          <a:xfrm>
            <a:off x="609598" y="1412775"/>
            <a:ext cx="7850833" cy="5094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b="0" i="1" dirty="0" smtClean="0">
              <a:latin typeface="Cambria Math" panose="02040503050406030204" pitchFamily="18" charset="0"/>
            </a:endParaRPr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32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6026604" cy="5142312"/>
              </a:xfrm>
            </p:spPr>
            <p:txBody>
              <a:bodyPr/>
              <a:lstStyle/>
              <a:p>
                <a:r>
                  <a:rPr lang="es-ES" dirty="0" smtClean="0"/>
                  <a:t>Detección: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=13,2±0,7)·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Estimación de la actividad:</a:t>
                </a:r>
              </a:p>
              <a:p>
                <a:pPr lvl="1"/>
                <a:r>
                  <a:rPr lang="es-ES" dirty="0" smtClean="0"/>
                  <a:t>Volumen fuente:</a:t>
                </a:r>
              </a:p>
              <a:p>
                <a:pPr lvl="2"/>
                <a:r>
                  <a:rPr lang="es-ES" dirty="0"/>
                  <a:t>Volumen de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=1,5708·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de la  fuente +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+0,5 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=1,6023·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fuente: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=3,1573·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35 fibras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=1,1050·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s-ES" dirty="0"/>
                  <a:t> (aproximación</a:t>
                </a:r>
                <a:r>
                  <a:rPr lang="es-ES" dirty="0" smtClean="0"/>
                  <a:t>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6026604" cy="5142312"/>
              </a:xfrm>
              <a:blipFill rotWithShape="0">
                <a:blip r:embed="rId2"/>
                <a:stretch>
                  <a:fillRect l="-1113" t="-106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6840252" y="3566192"/>
            <a:ext cx="1368152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948264" y="3670180"/>
            <a:ext cx="1152128" cy="12321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6436368" y="2983626"/>
            <a:ext cx="21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Sección transversal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2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Preparación de la solución de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i="1" dirty="0">
                    <a:latin typeface="Cambria Math" panose="02040503050406030204" pitchFamily="18" charset="0"/>
                  </a:rPr>
                  <a:t>PTB (</a:t>
                </a:r>
                <a:r>
                  <a:rPr lang="es-ES" i="1" dirty="0" err="1">
                    <a:latin typeface="Cambria Math" panose="02040503050406030204" pitchFamily="18" charset="0"/>
                  </a:rPr>
                  <a:t>Physikalisch-Technische</a:t>
                </a:r>
                <a:r>
                  <a:rPr lang="es-ES" i="1" dirty="0">
                    <a:latin typeface="Cambria Math" panose="02040503050406030204" pitchFamily="18" charset="0"/>
                  </a:rPr>
                  <a:t>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Bundasanstalt</a:t>
                </a:r>
                <a:r>
                  <a:rPr lang="es-ES" i="1" dirty="0">
                    <a:latin typeface="Cambria Math" panose="02040503050406030204" pitchFamily="18" charset="0"/>
                  </a:rPr>
                  <a:t>,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Braunscheweig</a:t>
                </a:r>
                <a:r>
                  <a:rPr lang="es-ES" i="1" dirty="0">
                    <a:latin typeface="Cambria Math" panose="02040503050406030204" pitchFamily="18" charset="0"/>
                  </a:rPr>
                  <a:t> and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Berlin</a:t>
                </a:r>
                <a:r>
                  <a:rPr lang="es-ES" i="1" dirty="0">
                    <a:latin typeface="Cambria Math" panose="02040503050406030204" pitchFamily="18" charset="0"/>
                  </a:rPr>
                  <a:t>), Alemania.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tritiada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=26,8±0,6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𝑒𝑥𝑒𝑛𝑡𝑎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Disolución en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hiperpura</a:t>
                </a:r>
                <a:r>
                  <a:rPr lang="es-ES" dirty="0"/>
                  <a:t> (LAREUX, Cáceres</a:t>
                </a:r>
                <a:r>
                  <a:rPr lang="es-ES" dirty="0" smtClean="0"/>
                  <a:t>).</a:t>
                </a:r>
              </a:p>
              <a:p>
                <a:r>
                  <a:rPr lang="es-ES" dirty="0" smtClean="0"/>
                  <a:t>Por tanto: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=108,11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=11,996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𝑘𝐵𝑞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Eficiencias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=3,44%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𝑃𝑀𝑇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≈30% 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=123,03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b="0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64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971600" y="4005064"/>
            <a:ext cx="2520280" cy="22322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/>
          <p:cNvCxnSpPr>
            <a:stCxn id="16" idx="0"/>
          </p:cNvCxnSpPr>
          <p:nvPr/>
        </p:nvCxnSpPr>
        <p:spPr>
          <a:xfrm>
            <a:off x="2231740" y="4005064"/>
            <a:ext cx="36004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6" idx="7"/>
          </p:cNvCxnSpPr>
          <p:nvPr/>
        </p:nvCxnSpPr>
        <p:spPr>
          <a:xfrm flipV="1">
            <a:off x="2267744" y="4331969"/>
            <a:ext cx="855050" cy="969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o 22"/>
          <p:cNvSpPr/>
          <p:nvPr/>
        </p:nvSpPr>
        <p:spPr>
          <a:xfrm>
            <a:off x="2051720" y="5085184"/>
            <a:ext cx="360040" cy="7200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73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62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1619672" y="3717032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 flipH="1">
            <a:off x="1187624" y="3717032"/>
            <a:ext cx="432048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87624" y="5013176"/>
            <a:ext cx="452579" cy="1211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4193672" y="3713281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3851920" y="3713281"/>
            <a:ext cx="341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 flipV="1">
            <a:off x="3851920" y="3713280"/>
            <a:ext cx="341752" cy="2515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 16"/>
          <p:cNvSpPr/>
          <p:nvPr/>
        </p:nvSpPr>
        <p:spPr>
          <a:xfrm>
            <a:off x="4427984" y="3573016"/>
            <a:ext cx="310238" cy="1402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orma libre 21"/>
          <p:cNvSpPr/>
          <p:nvPr/>
        </p:nvSpPr>
        <p:spPr>
          <a:xfrm>
            <a:off x="1262130" y="4816699"/>
            <a:ext cx="123230" cy="450760"/>
          </a:xfrm>
          <a:custGeom>
            <a:avLst/>
            <a:gdLst>
              <a:gd name="connsiteX0" fmla="*/ 0 w 74356"/>
              <a:gd name="connsiteY0" fmla="*/ 0 h 450760"/>
              <a:gd name="connsiteX1" fmla="*/ 0 w 74356"/>
              <a:gd name="connsiteY1" fmla="*/ 450760 h 45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356" h="450760">
                <a:moveTo>
                  <a:pt x="0" y="0"/>
                </a:moveTo>
                <a:cubicBezTo>
                  <a:pt x="64394" y="169571"/>
                  <a:pt x="128789" y="339143"/>
                  <a:pt x="0" y="4507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orma libre 23"/>
          <p:cNvSpPr/>
          <p:nvPr/>
        </p:nvSpPr>
        <p:spPr>
          <a:xfrm flipH="1" flipV="1">
            <a:off x="3851920" y="3719105"/>
            <a:ext cx="191319" cy="214621"/>
          </a:xfrm>
          <a:custGeom>
            <a:avLst/>
            <a:gdLst>
              <a:gd name="connsiteX0" fmla="*/ 221012 w 221012"/>
              <a:gd name="connsiteY0" fmla="*/ 0 h 193183"/>
              <a:gd name="connsiteX1" fmla="*/ 2071 w 221012"/>
              <a:gd name="connsiteY1" fmla="*/ 193183 h 1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012" h="193183">
                <a:moveTo>
                  <a:pt x="221012" y="0"/>
                </a:moveTo>
                <a:cubicBezTo>
                  <a:pt x="101882" y="45076"/>
                  <a:pt x="-17247" y="90152"/>
                  <a:pt x="2071" y="1931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565" r="-6522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=3,12·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813" t="-2222" r="-518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28"/>
          <p:cNvCxnSpPr/>
          <p:nvPr/>
        </p:nvCxnSpPr>
        <p:spPr>
          <a:xfrm flipH="1" flipV="1">
            <a:off x="4419631" y="3709528"/>
            <a:ext cx="134081" cy="65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4568952" y="3718371"/>
            <a:ext cx="156858" cy="624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4553712" y="3703583"/>
            <a:ext cx="15240" cy="661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14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4" grpId="0" animBg="1"/>
      <p:bldP spid="2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Propiedades del tritio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700808"/>
                <a:ext cx="6347714" cy="4340555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Tritio: </a:t>
                </a:r>
              </a:p>
              <a:p>
                <a:pPr lvl="1"/>
                <a:r>
                  <a:rPr lang="es-ES" dirty="0" smtClean="0"/>
                  <a:t>Elemento radiactivo.</a:t>
                </a:r>
                <a:endParaRPr lang="es-ES" dirty="0"/>
              </a:p>
              <a:p>
                <a:pPr lvl="1"/>
                <a:r>
                  <a:rPr lang="es-ES" dirty="0"/>
                  <a:t>T=12,32 </a:t>
                </a:r>
                <a:r>
                  <a:rPr lang="es-ES" dirty="0" smtClean="0"/>
                  <a:t>años.</a:t>
                </a:r>
                <a:endParaRPr lang="es-ES" dirty="0"/>
              </a:p>
              <a:p>
                <a:pPr lvl="1"/>
                <a:r>
                  <a:rPr lang="es-ES" dirty="0"/>
                  <a:t>Emisor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E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ES" i="1" dirty="0">
                          <a:latin typeface="Cambria Math" panose="02040503050406030204" pitchFamily="18" charset="0"/>
                        </a:rPr>
                        <m:t>𝐻𝑒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s-E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700808"/>
                <a:ext cx="6347714" cy="4340555"/>
              </a:xfrm>
              <a:blipFill rotWithShape="0">
                <a:blip r:embed="rId2"/>
                <a:stretch>
                  <a:fillRect l="-192" t="-8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81081"/>
            <a:ext cx="5688632" cy="4157077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5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6 L -0.00312 -0.240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20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Comprobación con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𝐶𝑒𝑠𝑖𝑜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−137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r>
                  <a:rPr lang="es-ES" dirty="0" smtClean="0"/>
                  <a:t>Actividad: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≈1,11·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Actividad que aspiramos detectar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=99,9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12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8" y="1628800"/>
            <a:ext cx="8564743" cy="4629231"/>
          </a:xfrm>
          <a:prstGeom prst="rect">
            <a:avLst/>
          </a:prstGeo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36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3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992888" cy="4431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/>
              <p:cNvSpPr txBox="1">
                <a:spLocks/>
              </p:cNvSpPr>
              <p:nvPr/>
            </p:nvSpPr>
            <p:spPr>
              <a:xfrm>
                <a:off x="539552" y="1700807"/>
                <a:ext cx="8604448" cy="47723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r>
                  <a:rPr lang="es-ES" dirty="0" smtClean="0"/>
                  <a:t>Actividad </a:t>
                </a:r>
                <a:r>
                  <a:rPr lang="es-ES" dirty="0"/>
                  <a:t>experimental</a:t>
                </a:r>
                <a:r>
                  <a:rPr lang="es-ES" dirty="0" smtClean="0"/>
                  <a:t>:</a:t>
                </a:r>
                <a14:m>
                  <m:oMath xmlns:m="http://schemas.openxmlformats.org/officeDocument/2006/math">
                    <m:r>
                      <a:rPr lang="es-ES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30,5±0,2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/>
                  <a:t>Actividad </a:t>
                </a:r>
                <a:r>
                  <a:rPr lang="es-ES" dirty="0" smtClean="0"/>
                  <a:t>esperada</a:t>
                </a:r>
                <a:r>
                  <a:rPr lang="es-ES" dirty="0"/>
                  <a:t>: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00807"/>
                <a:ext cx="8604448" cy="4772356"/>
              </a:xfrm>
              <a:prstGeom prst="rect">
                <a:avLst/>
              </a:prstGeom>
              <a:blipFill rotWithShape="0">
                <a:blip r:embed="rId3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842248" cy="4572000"/>
              </a:xfrm>
            </p:spPr>
            <p:txBody>
              <a:bodyPr/>
              <a:lstStyle/>
              <a:p>
                <a:r>
                  <a:rPr lang="es-ES" dirty="0" smtClean="0"/>
                  <a:t>Actividad </a:t>
                </a:r>
                <a:r>
                  <a:rPr lang="es-ES" dirty="0"/>
                  <a:t>experimental</a:t>
                </a:r>
                <a:r>
                  <a:rPr lang="es-ES" dirty="0" smtClean="0"/>
                  <a:t>: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30,5±0,2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Ángulo sólido: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842248" cy="4572000"/>
              </a:xfrm>
              <a:blipFill rotWithShape="0">
                <a:blip r:embed="rId2"/>
                <a:stretch>
                  <a:fillRect l="-759" t="-12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503549" y="3068960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2879813" y="3068960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rco de bloque 5"/>
          <p:cNvSpPr/>
          <p:nvPr/>
        </p:nvSpPr>
        <p:spPr>
          <a:xfrm rot="10800000">
            <a:off x="503549" y="4641688"/>
            <a:ext cx="2880320" cy="1769384"/>
          </a:xfrm>
          <a:prstGeom prst="blockArc">
            <a:avLst>
              <a:gd name="adj1" fmla="val 10800000"/>
              <a:gd name="adj2" fmla="val 48774"/>
              <a:gd name="adj3" fmla="val 30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11560" y="2852936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987824" y="2852936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583668" y="5733256"/>
            <a:ext cx="720080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9" idx="0"/>
          </p:cNvCxnSpPr>
          <p:nvPr/>
        </p:nvCxnSpPr>
        <p:spPr>
          <a:xfrm>
            <a:off x="899593" y="3068960"/>
            <a:ext cx="1044115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endCxn id="9" idx="0"/>
          </p:cNvCxnSpPr>
          <p:nvPr/>
        </p:nvCxnSpPr>
        <p:spPr>
          <a:xfrm>
            <a:off x="611560" y="3023713"/>
            <a:ext cx="1332148" cy="270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contenido 2"/>
              <p:cNvSpPr txBox="1">
                <a:spLocks/>
              </p:cNvSpPr>
              <p:nvPr/>
            </p:nvSpPr>
            <p:spPr>
              <a:xfrm>
                <a:off x="4130413" y="2420888"/>
                <a:ext cx="4917965" cy="514231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Distancias:</a:t>
                </a:r>
              </a:p>
              <a:p>
                <a:pPr lvl="1"/>
                <a:r>
                  <a:rPr lang="es-ES" dirty="0"/>
                  <a:t>Vertical: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Horizontal: 2,5 cm </a:t>
                </a:r>
              </a:p>
              <a:p>
                <a:pPr lvl="1"/>
                <a:r>
                  <a:rPr lang="es-ES" dirty="0"/>
                  <a:t>Anchura orificio: 1 </a:t>
                </a:r>
                <a:r>
                  <a:rPr lang="es-ES" dirty="0" smtClean="0"/>
                  <a:t>cm</a:t>
                </a:r>
              </a:p>
              <a:p>
                <a:r>
                  <a:rPr lang="es-ES" dirty="0" smtClean="0"/>
                  <a:t>Factor: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=2,845·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Actividad teórica: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=99,9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=2,8,4·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</p:txBody>
          </p:sp>
        </mc:Choice>
        <mc:Fallback xmlns="">
          <p:sp>
            <p:nvSpPr>
              <p:cNvPr id="1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13" y="2420888"/>
                <a:ext cx="4917965" cy="5142312"/>
              </a:xfrm>
              <a:prstGeom prst="rect">
                <a:avLst/>
              </a:prstGeom>
              <a:blipFill rotWithShape="0">
                <a:blip r:embed="rId3"/>
                <a:stretch>
                  <a:fillRect l="-1365" t="-11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6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z="2000" smtClean="0">
                <a:solidFill>
                  <a:srgbClr val="FF0000"/>
                </a:solidFill>
              </a:rPr>
              <a:t>53</a:t>
            </a:fld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preliminares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302696" cy="5214320"/>
          </a:xfrm>
        </p:spPr>
        <p:txBody>
          <a:bodyPr>
            <a:normAutofit/>
          </a:bodyPr>
          <a:lstStyle/>
          <a:p>
            <a:r>
              <a:rPr lang="es-ES" dirty="0" err="1" smtClean="0"/>
              <a:t>Geant</a:t>
            </a:r>
            <a:r>
              <a:rPr lang="es-ES" dirty="0" smtClean="0"/>
              <a:t> 4</a:t>
            </a:r>
          </a:p>
          <a:p>
            <a:r>
              <a:rPr lang="es-ES" dirty="0" smtClean="0"/>
              <a:t>Detector: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 smtClean="0"/>
          </a:p>
          <a:p>
            <a:r>
              <a:rPr lang="es-ES" dirty="0"/>
              <a:t>Simulación 10000 eventos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77" y="2410565"/>
            <a:ext cx="6129262" cy="3394699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33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556792"/>
                <a:ext cx="6347714" cy="518457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Histograma de energía de los electrones del tritio: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algn="ctr"/>
                <a:r>
                  <a:rPr lang="es-ES" dirty="0"/>
                  <a:t>End </a:t>
                </a:r>
                <a:r>
                  <a:rPr lang="es-ES" dirty="0" err="1"/>
                  <a:t>point</a:t>
                </a:r>
                <a:r>
                  <a:rPr lang="es-ES" dirty="0"/>
                  <a:t> 18,6 </a:t>
                </a:r>
                <a:r>
                  <a:rPr lang="es-ES" dirty="0" err="1" smtClean="0"/>
                  <a:t>keV</a:t>
                </a:r>
                <a:r>
                  <a:rPr lang="es-ES" dirty="0" smtClean="0"/>
                  <a:t>;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≈5,7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556792"/>
                <a:ext cx="6347714" cy="5184576"/>
              </a:xfrm>
              <a:blipFill rotWithShape="0">
                <a:blip r:embed="rId2"/>
                <a:stretch>
                  <a:fillRect l="-192" t="-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8548566" cy="3980515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34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088891" y="5744396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MeV</a:t>
            </a:r>
            <a:r>
              <a:rPr lang="es-ES" sz="1200" dirty="0" smtClean="0"/>
              <a:t>)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358975" y="275044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64358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posición eje X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03920" cy="409219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46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58975" y="275044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941666" y="587604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(cm)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5757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posición eje Y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9"/>
            <a:ext cx="8440616" cy="4190358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47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335683" y="284860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964958" y="597420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(cm)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787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posición eje Z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3" y="2132856"/>
            <a:ext cx="8531149" cy="407518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48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35683" y="283317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964958" y="595877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(cm)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07995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eventos en cada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60590"/>
            <a:ext cx="8503920" cy="4093901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40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35683" y="285189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3668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Propiedades del tritio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Tritio:		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i="1" dirty="0" smtClean="0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s-E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</p:spPr>
            <p:txBody>
              <a:bodyPr vert="horz">
                <a:normAutofit fontScale="85000"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err="1" smtClean="0"/>
                  <a:t>End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point</a:t>
                </a:r>
                <a:r>
                  <a:rPr lang="es-ES" dirty="0" smtClean="0"/>
                  <a:t> 18,6 </a:t>
                </a:r>
                <a:r>
                  <a:rPr lang="es-ES" dirty="0" err="1" smtClean="0"/>
                  <a:t>keV</a:t>
                </a:r>
                <a:endParaRPr lang="es-E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≈5,7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4,5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Energía de radiación muy pequeña.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≈3−5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𝑠𝑜𝑙𝑖𝑑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i="1" dirty="0">
                        <a:latin typeface="Cambria Math" panose="02040503050406030204" pitchFamily="18" charset="0"/>
                      </a:rPr>
                      <m:t>𝐻𝑒</m:t>
                    </m:r>
                  </m:oMath>
                </a14:m>
                <a:r>
                  <a:rPr lang="es-ES" dirty="0" smtClean="0"/>
                  <a:t> </a:t>
                </a:r>
                <a:r>
                  <a:rPr lang="es-ES" dirty="0"/>
                  <a:t>estado excitado.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/>
                          <m:sup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𝐻𝑒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i="1" dirty="0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𝑅𝑎𝑦𝑜𝑠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  <a:p>
                <a:pPr lvl="1"/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  <a:blipFill rotWithShape="0">
                <a:blip r:embed="rId3"/>
                <a:stretch>
                  <a:fillRect l="-1080" t="-1932" r="-1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6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0" y="2060849"/>
            <a:ext cx="4910510" cy="43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34400" cy="4099431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41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57461" y="277726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943180" y="590286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MeV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27996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89217"/>
            <a:ext cx="8534400" cy="3495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3036000" y="5784186"/>
                <a:ext cx="3065903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skw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000" y="5784186"/>
                <a:ext cx="3065903" cy="414537"/>
              </a:xfrm>
              <a:prstGeom prst="rect">
                <a:avLst/>
              </a:prstGeom>
              <a:blipFill rotWithShape="0">
                <a:blip r:embed="rId3"/>
                <a:stretch>
                  <a:fillRect t="-130882" r="-2783" b="-21323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355411" y="282244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964958" y="542397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(mm)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88641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la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6" y="2060848"/>
            <a:ext cx="8524646" cy="415920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53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2468" y="278141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8028384" y="593110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MeV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1046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34528"/>
            <a:ext cx="8534400" cy="4072473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54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140968" y="283387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8159673" y="595947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(mm)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7454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9" y="1556792"/>
            <a:ext cx="6347714" cy="4484571"/>
          </a:xfrm>
        </p:spPr>
        <p:txBody>
          <a:bodyPr/>
          <a:lstStyle/>
          <a:p>
            <a:r>
              <a:rPr lang="es-ES" dirty="0" smtClean="0"/>
              <a:t>Histograma número de fotones de centelleo por electrón: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5" y="2267466"/>
            <a:ext cx="8542456" cy="4209163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8370355" y="2636912"/>
            <a:ext cx="561264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35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286262" y="301987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193604" y="619616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(nº fotones)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29199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Conclusiones y Resultados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214320"/>
          </a:xfrm>
        </p:spPr>
        <p:txBody>
          <a:bodyPr>
            <a:normAutofit/>
          </a:bodyPr>
          <a:lstStyle/>
          <a:p>
            <a:r>
              <a:rPr lang="es-ES" dirty="0" smtClean="0"/>
              <a:t>Hemos desarrollado el protocolo para la preparación de haces de fibras </a:t>
            </a:r>
            <a:r>
              <a:rPr lang="es-ES" dirty="0" err="1" smtClean="0"/>
              <a:t>centelleadoras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Diseño y construcción de una guillotina.</a:t>
            </a:r>
          </a:p>
          <a:p>
            <a:r>
              <a:rPr lang="es-ES" dirty="0" smtClean="0"/>
              <a:t>Hemos desarrollado un método de estabilización de la ganancia de </a:t>
            </a:r>
            <a:r>
              <a:rPr lang="es-ES" dirty="0" err="1" smtClean="0"/>
              <a:t>SiPMs</a:t>
            </a:r>
            <a:r>
              <a:rPr lang="es-ES" dirty="0" smtClean="0"/>
              <a:t> frente a variaciones de la temperatura.</a:t>
            </a:r>
          </a:p>
          <a:p>
            <a:r>
              <a:rPr lang="es-ES" dirty="0" smtClean="0"/>
              <a:t>Hemos diseñado y construido un primer prototipo que demuestre el concepto de medida de la actividad del tritio con fibras </a:t>
            </a:r>
            <a:r>
              <a:rPr lang="es-ES" dirty="0" err="1" smtClean="0"/>
              <a:t>centelleadoras</a:t>
            </a:r>
            <a:r>
              <a:rPr lang="es-ES" dirty="0" smtClean="0"/>
              <a:t>.</a:t>
            </a:r>
          </a:p>
          <a:p>
            <a:r>
              <a:rPr lang="es-ES" dirty="0" smtClean="0"/>
              <a:t>Hemos diseñado y montado de la cadena electrónica de adquisición de datos de este prototipo y hemos realizado la toma y análisis de los datos.</a:t>
            </a:r>
          </a:p>
          <a:p>
            <a:r>
              <a:rPr lang="es-ES" dirty="0" smtClean="0"/>
              <a:t>Hemos programado un paquete en </a:t>
            </a:r>
            <a:r>
              <a:rPr lang="es-ES" dirty="0" err="1" smtClean="0"/>
              <a:t>Geant</a:t>
            </a:r>
            <a:r>
              <a:rPr lang="es-ES" dirty="0" smtClean="0"/>
              <a:t> 4 que simula la señal de tritio en fibras </a:t>
            </a:r>
            <a:r>
              <a:rPr lang="es-ES" dirty="0" err="1" smtClean="0"/>
              <a:t>centelleadoras</a:t>
            </a:r>
            <a:r>
              <a:rPr lang="es-ES" dirty="0" smtClean="0"/>
              <a:t> y que constituye la base para simular todos los prototipos del proyecto TRITIUM que se construyan en un futuro.</a:t>
            </a:r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36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2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Investigaciones a realizar en un futuro inmediato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844824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      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𝑃𝐸</m:t>
                    </m:r>
                  </m:oMath>
                </a14:m>
                <a:endParaRPr lang="es-ES" dirty="0" smtClean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marL="274320" lvl="1" indent="0">
                  <a:buNone/>
                </a:pPr>
                <a:endParaRPr lang="es-ES" dirty="0"/>
              </a:p>
              <a:p>
                <a:pPr lvl="2"/>
                <a:r>
                  <a:rPr lang="es-ES" dirty="0" smtClean="0"/>
                  <a:t>         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r>
                  <a:rPr lang="es-ES" dirty="0" smtClean="0"/>
                  <a:t>			</a:t>
                </a:r>
                <a:r>
                  <a:rPr lang="es-ES" dirty="0"/>
                  <a:t> </a:t>
                </a:r>
                <a:r>
                  <a:rPr lang="es-ES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6000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err="1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    		 		  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𝑀𝑎𝑦𝑜𝑟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𝑟𝑎𝑛𝑔𝑜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𝑑𝑖𝑛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𝑚𝑖𝑐𝑜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844824"/>
                <a:ext cx="8503920" cy="5142312"/>
              </a:xfrm>
              <a:blipFill rotWithShape="0">
                <a:blip r:embed="rId3"/>
                <a:stretch>
                  <a:fillRect l="-143" t="-83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45024"/>
            <a:ext cx="2016224" cy="1800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654590"/>
            <a:ext cx="2016224" cy="1800200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45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1930400"/>
            <a:ext cx="8503920" cy="5142312"/>
          </a:xfrm>
        </p:spPr>
        <p:txBody>
          <a:bodyPr>
            <a:normAutofit/>
          </a:bodyPr>
          <a:lstStyle/>
          <a:p>
            <a:pPr marL="342900" lvl="1" indent="-342900"/>
            <a:r>
              <a:rPr lang="es-ES" dirty="0"/>
              <a:t>Optimización de la colección de luz de las fibras </a:t>
            </a:r>
            <a:r>
              <a:rPr lang="es-ES" dirty="0" err="1"/>
              <a:t>centelleadoras</a:t>
            </a:r>
            <a:r>
              <a:rPr lang="es-ES" dirty="0"/>
              <a:t>.</a:t>
            </a:r>
          </a:p>
          <a:p>
            <a:pPr marL="342900" lvl="1" indent="-342900"/>
            <a:r>
              <a:rPr lang="es-ES" dirty="0"/>
              <a:t>Realización de un prototipo con </a:t>
            </a:r>
            <a:r>
              <a:rPr lang="es-ES" dirty="0" err="1"/>
              <a:t>SiPMs</a:t>
            </a:r>
            <a:r>
              <a:rPr lang="es-ES" dirty="0"/>
              <a:t>.</a:t>
            </a:r>
          </a:p>
          <a:p>
            <a:pPr marL="342900" lvl="1" indent="-342900"/>
            <a:r>
              <a:rPr lang="es-ES" dirty="0"/>
              <a:t>Diseño de tarjetas y chips de adquisición de datos de múltiples haces de fibras </a:t>
            </a:r>
            <a:r>
              <a:rPr lang="es-ES" dirty="0" err="1"/>
              <a:t>centelleadoras</a:t>
            </a:r>
            <a:r>
              <a:rPr lang="es-ES" dirty="0"/>
              <a:t> y </a:t>
            </a:r>
            <a:r>
              <a:rPr lang="es-ES" dirty="0" smtClean="0"/>
              <a:t>automatización de la </a:t>
            </a:r>
            <a:r>
              <a:rPr lang="es-ES" dirty="0"/>
              <a:t>calibración </a:t>
            </a:r>
            <a:r>
              <a:rPr lang="es-ES" dirty="0" smtClean="0"/>
              <a:t>de un gran número de </a:t>
            </a:r>
            <a:r>
              <a:rPr lang="es-ES" dirty="0" err="1" smtClean="0"/>
              <a:t>SiPM</a:t>
            </a:r>
            <a:r>
              <a:rPr lang="es-ES" dirty="0" smtClean="0"/>
              <a:t>.</a:t>
            </a:r>
          </a:p>
          <a:p>
            <a:pPr marL="342900" lvl="1" indent="-342900"/>
            <a:r>
              <a:rPr lang="es-ES" dirty="0"/>
              <a:t>Optimización de la forma geométrica del prototipo</a:t>
            </a:r>
            <a:r>
              <a:rPr lang="es-ES" dirty="0" smtClean="0"/>
              <a:t>.</a:t>
            </a:r>
          </a:p>
          <a:p>
            <a:pPr marL="342900" lvl="1" indent="-342900"/>
            <a:r>
              <a:rPr lang="es-ES" dirty="0" smtClean="0"/>
              <a:t>Diseño de </a:t>
            </a:r>
            <a:r>
              <a:rPr lang="es-ES" dirty="0"/>
              <a:t>un sistema de control de temperatura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37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Investigaciones a realizar en un futuro inmediato</a:t>
            </a:r>
            <a:endParaRPr lang="es-E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1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 (IFIC, NEXT-100, Automatización).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215" t="-83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8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r>
                  <a:rPr lang="es-ES" dirty="0" smtClean="0"/>
                  <a:t>, IFIC: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2132855"/>
            <a:ext cx="8440616" cy="4089423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197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Detección del tritio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54280"/>
          </a:xfrm>
        </p:spPr>
        <p:txBody>
          <a:bodyPr>
            <a:normAutofit/>
          </a:bodyPr>
          <a:lstStyle/>
          <a:p>
            <a:r>
              <a:rPr lang="es-ES" sz="2000" dirty="0" smtClean="0"/>
              <a:t>Métodos actuales son lentos y con alto umbral de detección. </a:t>
            </a:r>
          </a:p>
          <a:p>
            <a:r>
              <a:rPr lang="es-ES" sz="2000" dirty="0" smtClean="0"/>
              <a:t>Método de centelleo líquido:</a:t>
            </a:r>
          </a:p>
          <a:p>
            <a:pPr lvl="1"/>
            <a:r>
              <a:rPr lang="es-ES" sz="2000" dirty="0" smtClean="0"/>
              <a:t>Mas indicado. </a:t>
            </a:r>
          </a:p>
          <a:p>
            <a:pPr lvl="1"/>
            <a:r>
              <a:rPr lang="es-ES" sz="2000" dirty="0" smtClean="0"/>
              <a:t>Sensibilidad </a:t>
            </a:r>
            <a:r>
              <a:rPr lang="es-ES" sz="2000" dirty="0"/>
              <a:t>de </a:t>
            </a:r>
            <a:r>
              <a:rPr lang="es-ES" sz="2000" dirty="0" smtClean="0"/>
              <a:t>1 Bq/L.</a:t>
            </a:r>
            <a:endParaRPr lang="es-ES" sz="2000" dirty="0"/>
          </a:p>
          <a:p>
            <a:pPr lvl="1"/>
            <a:r>
              <a:rPr lang="es-ES" sz="2000" dirty="0"/>
              <a:t>Necesidad de </a:t>
            </a:r>
            <a:r>
              <a:rPr lang="es-ES" sz="2000" dirty="0" smtClean="0"/>
              <a:t>transportar </a:t>
            </a:r>
            <a:r>
              <a:rPr lang="es-ES" sz="2000" dirty="0"/>
              <a:t>la </a:t>
            </a:r>
            <a:r>
              <a:rPr lang="es-ES" sz="2000" dirty="0" smtClean="0"/>
              <a:t>muestra.</a:t>
            </a:r>
          </a:p>
          <a:p>
            <a:pPr lvl="1"/>
            <a:r>
              <a:rPr lang="es-ES" sz="2000" dirty="0" smtClean="0"/>
              <a:t>Requiere entre 1 y 2 días de medida.</a:t>
            </a:r>
            <a:endParaRPr lang="es-ES" sz="2000" dirty="0"/>
          </a:p>
          <a:p>
            <a:pPr lvl="1"/>
            <a:r>
              <a:rPr lang="es-ES" sz="2000" dirty="0" smtClean="0"/>
              <a:t>Residuo químico (Tolueno).</a:t>
            </a:r>
          </a:p>
          <a:p>
            <a:pPr lvl="1"/>
            <a:endParaRPr lang="es-ES" sz="2000" dirty="0" smtClean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3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err="1" smtClean="0"/>
                  <a:t>LabView</a:t>
                </a:r>
                <a:endParaRPr lang="es-ES" dirty="0" smtClean="0"/>
              </a:p>
              <a:p>
                <a:pPr lvl="2"/>
                <a:r>
                  <a:rPr lang="es-ES" dirty="0" err="1" smtClean="0"/>
                  <a:t>Arduino</a:t>
                </a:r>
                <a:r>
                  <a:rPr lang="es-ES" dirty="0" smtClean="0"/>
                  <a:t> Mega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1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142312"/>
          </a:xfrm>
        </p:spPr>
        <p:txBody>
          <a:bodyPr>
            <a:normAutofit/>
          </a:bodyPr>
          <a:lstStyle/>
          <a:p>
            <a:r>
              <a:rPr lang="es-ES" dirty="0" smtClean="0"/>
              <a:t>Siguiente prototipo:</a:t>
            </a:r>
          </a:p>
          <a:p>
            <a:pPr lvl="1"/>
            <a:r>
              <a:rPr lang="es-ES" dirty="0" err="1" smtClean="0"/>
              <a:t>Clad</a:t>
            </a:r>
            <a:r>
              <a:rPr lang="es-ES" dirty="0" smtClean="0"/>
              <a:t> en la fibras.</a:t>
            </a:r>
          </a:p>
          <a:p>
            <a:pPr lvl="2"/>
            <a:r>
              <a:rPr lang="es-ES" dirty="0" smtClean="0"/>
              <a:t>Deposición de aluminio por evaporación al vacío. </a:t>
            </a:r>
          </a:p>
          <a:p>
            <a:pPr lvl="1"/>
            <a:r>
              <a:rPr lang="es-ES" dirty="0" smtClean="0"/>
              <a:t>Electrónica de bajo ruido.</a:t>
            </a:r>
          </a:p>
          <a:p>
            <a:pPr lvl="1"/>
            <a:r>
              <a:rPr lang="es-ES" dirty="0" smtClean="0"/>
              <a:t>Simulaciones</a:t>
            </a:r>
          </a:p>
          <a:p>
            <a:pPr lvl="1"/>
            <a:r>
              <a:rPr lang="es-ES" dirty="0" smtClean="0"/>
              <a:t>Cambio de la forma del prototipo.</a:t>
            </a:r>
          </a:p>
          <a:p>
            <a:pPr lvl="1"/>
            <a:r>
              <a:rPr lang="es-ES" dirty="0" smtClean="0"/>
              <a:t>Sistema de control de temperatura.</a:t>
            </a:r>
          </a:p>
          <a:p>
            <a:pPr lvl="1"/>
            <a:endParaRPr lang="es-ES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54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Agradecimientos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6154" y="1294283"/>
            <a:ext cx="6347714" cy="5178879"/>
          </a:xfrm>
        </p:spPr>
        <p:txBody>
          <a:bodyPr>
            <a:normAutofit fontScale="85000" lnSpcReduction="20000"/>
          </a:bodyPr>
          <a:lstStyle/>
          <a:p>
            <a:r>
              <a:rPr lang="es-ES" dirty="0" smtClean="0"/>
              <a:t>Taller de Mecánica del IFIC:</a:t>
            </a:r>
          </a:p>
          <a:p>
            <a:pPr lvl="1"/>
            <a:r>
              <a:rPr lang="es-ES" dirty="0" smtClean="0"/>
              <a:t>Manuel Monserrate</a:t>
            </a:r>
          </a:p>
          <a:p>
            <a:r>
              <a:rPr lang="es-ES" dirty="0" smtClean="0"/>
              <a:t>Laboratorio de Radiactividad:</a:t>
            </a:r>
          </a:p>
          <a:p>
            <a:pPr lvl="1"/>
            <a:r>
              <a:rPr lang="es-ES" dirty="0" smtClean="0"/>
              <a:t>Teresa Cámara</a:t>
            </a:r>
          </a:p>
          <a:p>
            <a:pPr lvl="1"/>
            <a:r>
              <a:rPr lang="es-ES" dirty="0" smtClean="0"/>
              <a:t>Vanesa Delgado</a:t>
            </a:r>
          </a:p>
          <a:p>
            <a:pPr lvl="1"/>
            <a:r>
              <a:rPr lang="es-ES" dirty="0" smtClean="0"/>
              <a:t>Rosa Carrasco</a:t>
            </a:r>
          </a:p>
          <a:p>
            <a:pPr lvl="1"/>
            <a:r>
              <a:rPr lang="es-ES" dirty="0" smtClean="0"/>
              <a:t>Ana </a:t>
            </a:r>
            <a:r>
              <a:rPr lang="es-ES" dirty="0" err="1" smtClean="0"/>
              <a:t>Sanmatias</a:t>
            </a:r>
            <a:endParaRPr lang="es-ES" dirty="0" smtClean="0"/>
          </a:p>
          <a:p>
            <a:r>
              <a:rPr lang="es-ES" dirty="0" smtClean="0"/>
              <a:t>Electrónica:</a:t>
            </a:r>
          </a:p>
          <a:p>
            <a:pPr lvl="1"/>
            <a:r>
              <a:rPr lang="es-ES" dirty="0" smtClean="0"/>
              <a:t>Vicente Álvarez</a:t>
            </a:r>
          </a:p>
          <a:p>
            <a:pPr lvl="1"/>
            <a:r>
              <a:rPr lang="es-ES" dirty="0" smtClean="0"/>
              <a:t>Javier Rodríguez</a:t>
            </a:r>
          </a:p>
          <a:p>
            <a:pPr lvl="1"/>
            <a:r>
              <a:rPr lang="es-ES" dirty="0" smtClean="0"/>
              <a:t>Marc </a:t>
            </a:r>
            <a:r>
              <a:rPr lang="es-ES" dirty="0" err="1" smtClean="0"/>
              <a:t>Querol</a:t>
            </a:r>
            <a:endParaRPr lang="es-ES" dirty="0" smtClean="0"/>
          </a:p>
          <a:p>
            <a:r>
              <a:rPr lang="es-ES" dirty="0" smtClean="0"/>
              <a:t>Simulaciones: </a:t>
            </a:r>
          </a:p>
          <a:p>
            <a:pPr lvl="1"/>
            <a:r>
              <a:rPr lang="es-ES" dirty="0" smtClean="0"/>
              <a:t>Carlos Acevedo</a:t>
            </a:r>
          </a:p>
          <a:p>
            <a:r>
              <a:rPr lang="es-ES" dirty="0" smtClean="0"/>
              <a:t>IFIMED:</a:t>
            </a:r>
          </a:p>
          <a:p>
            <a:pPr lvl="1"/>
            <a:r>
              <a:rPr lang="es-ES" dirty="0" smtClean="0"/>
              <a:t>John Barrio</a:t>
            </a:r>
          </a:p>
          <a:p>
            <a:pPr lvl="1"/>
            <a:r>
              <a:rPr lang="es-ES" dirty="0" smtClean="0"/>
              <a:t>Gabriela </a:t>
            </a:r>
            <a:r>
              <a:rPr lang="es-ES" dirty="0" err="1" smtClean="0"/>
              <a:t>Llosá</a:t>
            </a:r>
            <a:endParaRPr lang="es-ES" dirty="0" smtClean="0"/>
          </a:p>
          <a:p>
            <a:pPr lvl="1"/>
            <a:r>
              <a:rPr lang="es-ES" dirty="0" smtClean="0"/>
              <a:t>Ana Ros</a:t>
            </a:r>
            <a:endParaRPr lang="es-ES" dirty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00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Grupo </a:t>
            </a:r>
            <a:r>
              <a:rPr lang="es-ES" dirty="0" err="1" smtClean="0"/>
              <a:t>Tritium</a:t>
            </a:r>
            <a:r>
              <a:rPr lang="es-ES" dirty="0" smtClean="0"/>
              <a:t> Valencia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73</a:t>
            </a:fld>
            <a:endParaRPr lang="es-ES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59429"/>
            <a:ext cx="8148711" cy="4464496"/>
          </a:xfrm>
        </p:spPr>
      </p:pic>
      <p:sp>
        <p:nvSpPr>
          <p:cNvPr id="6" name="Marcador de pie de página 3"/>
          <p:cNvSpPr txBox="1">
            <a:spLocks/>
          </p:cNvSpPr>
          <p:nvPr/>
        </p:nvSpPr>
        <p:spPr>
          <a:xfrm>
            <a:off x="609599" y="64731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00" smtClean="0"/>
              <a:t>Marcos Martinez Roig </a:t>
            </a:r>
            <a:endParaRPr lang="es-ES" sz="1000" dirty="0"/>
          </a:p>
        </p:txBody>
      </p:sp>
      <p:sp>
        <p:nvSpPr>
          <p:cNvPr id="7" name="Marcador de número de diapositiva 4"/>
          <p:cNvSpPr txBox="1">
            <a:spLocks/>
          </p:cNvSpPr>
          <p:nvPr/>
        </p:nvSpPr>
        <p:spPr>
          <a:xfrm>
            <a:off x="7452320" y="6482026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>
                <a:solidFill>
                  <a:srgbClr val="FF0000"/>
                </a:solidFill>
              </a:rPr>
              <a:t>39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1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 </a:t>
            </a:r>
            <a:r>
              <a:rPr lang="es-ES" dirty="0" err="1" smtClean="0"/>
              <a:t>clad</a:t>
            </a:r>
            <a:r>
              <a:rPr lang="es-ES" dirty="0" smtClean="0"/>
              <a:t> microscopio de RX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41" y="1524207"/>
            <a:ext cx="6048671" cy="4536504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06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trabajo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Objetivo final de </a:t>
                </a:r>
                <a:r>
                  <a:rPr lang="es-ES" sz="2000" i="1" dirty="0" smtClean="0"/>
                  <a:t>TRITIUM</a:t>
                </a:r>
                <a:r>
                  <a:rPr lang="es-ES" sz="2000" dirty="0" smtClean="0"/>
                  <a:t>:</a:t>
                </a:r>
              </a:p>
              <a:p>
                <a:pPr lvl="1"/>
                <a:r>
                  <a:rPr lang="es-ES" sz="2000" dirty="0" smtClean="0"/>
                  <a:t>In situ.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𝑇𝑖𝑒𝑚𝑝𝑜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&lt;10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000" dirty="0" smtClean="0"/>
              </a:p>
              <a:p>
                <a:pPr lvl="1"/>
                <a:r>
                  <a:rPr lang="es-ES" sz="2000" dirty="0" smtClean="0"/>
                  <a:t>Automatización (continuas calibraciones).</a:t>
                </a:r>
                <a:endParaRPr lang="es-ES" sz="2000" dirty="0"/>
              </a:p>
              <a:p>
                <a:r>
                  <a:rPr lang="es-ES" sz="2000" dirty="0"/>
                  <a:t>Limitaciones naturales</a:t>
                </a:r>
                <a:r>
                  <a:rPr lang="es-ES" sz="2000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𝑘𝑒𝑉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sz="2000" dirty="0"/>
              </a:p>
              <a:p>
                <a:pPr lvl="1"/>
                <a:r>
                  <a:rPr lang="es-ES" sz="2000" dirty="0"/>
                  <a:t>Actividades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∼0,1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𝑘𝐵𝑞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sz="2000" dirty="0"/>
              </a:p>
              <a:p>
                <a:pPr lvl="2"/>
                <a:r>
                  <a:rPr lang="es-ES" sz="2000" dirty="0"/>
                  <a:t>Limite CE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100</m:t>
                    </m:r>
                    <m:f>
                      <m:fPr>
                        <m:type m:val="lin"/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𝐵𝑞</m:t>
                        </m:r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s-ES" sz="2000" i="1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sz="2000" dirty="0"/>
                  <a:t> Posibilidad de emitir alarmas</a:t>
                </a:r>
                <a:r>
                  <a:rPr lang="es-ES" sz="2000" dirty="0" smtClean="0"/>
                  <a:t>.</a:t>
                </a:r>
              </a:p>
              <a:p>
                <a:pPr marL="342900" lvl="2" indent="-342900"/>
                <a:r>
                  <a:rPr lang="es-ES" sz="2000" dirty="0"/>
                  <a:t>Limites actuales </a:t>
                </a:r>
                <a:r>
                  <a:rPr lang="es-ES" sz="2000" dirty="0" smtClean="0"/>
                  <a:t>con </a:t>
                </a:r>
                <a:r>
                  <a:rPr lang="es-ES" sz="2000" dirty="0" err="1" smtClean="0"/>
                  <a:t>centelleadores</a:t>
                </a:r>
                <a:r>
                  <a:rPr lang="es-ES" sz="2000" dirty="0"/>
                  <a:t> </a:t>
                </a:r>
                <a:r>
                  <a:rPr lang="es-ES" sz="2000" dirty="0" smtClean="0"/>
                  <a:t>sólidos en tiempo cuasi-real se </a:t>
                </a:r>
                <a:r>
                  <a:rPr lang="es-ES" sz="2000" dirty="0"/>
                  <a:t>encuentran entre decenas de </a:t>
                </a:r>
                <a:r>
                  <a:rPr lang="es-ES" sz="2000" dirty="0" err="1"/>
                  <a:t>kBq</a:t>
                </a:r>
                <a:r>
                  <a:rPr lang="es-ES" sz="2000" dirty="0"/>
                  <a:t>/L y unidades de </a:t>
                </a:r>
                <a:r>
                  <a:rPr lang="es-ES" sz="2000" dirty="0" err="1"/>
                  <a:t>MBq</a:t>
                </a:r>
                <a:r>
                  <a:rPr lang="es-ES" sz="2000" dirty="0"/>
                  <a:t>/L. </a:t>
                </a:r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358" t="-8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842721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Apuesta tecnológica de TRITIUM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1484784"/>
                <a:ext cx="8138865" cy="5040560"/>
              </a:xfrm>
            </p:spPr>
            <p:txBody>
              <a:bodyPr>
                <a:noAutofit/>
              </a:bodyPr>
              <a:lstStyle/>
              <a:p>
                <a:pPr marL="342900" lvl="2" indent="-342900"/>
                <a:r>
                  <a:rPr lang="es-ES" sz="2000" i="1" dirty="0" smtClean="0"/>
                  <a:t>Fibras </a:t>
                </a:r>
                <a:r>
                  <a:rPr lang="es-ES" sz="2000" i="1" dirty="0" err="1"/>
                  <a:t>centelleadoras</a:t>
                </a:r>
                <a:r>
                  <a:rPr lang="es-ES" sz="2000" i="1" dirty="0"/>
                  <a:t>: Mayor </a:t>
                </a:r>
                <a:r>
                  <a:rPr lang="es-ES" sz="2000" i="1" dirty="0" smtClean="0"/>
                  <a:t>superficie activa y </a:t>
                </a:r>
                <a:r>
                  <a:rPr lang="es-ES" sz="2000" i="1" dirty="0"/>
                  <a:t>mayor abanico de </a:t>
                </a:r>
                <a:r>
                  <a:rPr lang="es-ES" sz="2000" i="1" dirty="0" smtClean="0"/>
                  <a:t>posibilidades de configuración geométrica. </a:t>
                </a:r>
              </a:p>
              <a:p>
                <a:pPr marL="342900" lvl="2" indent="-342900"/>
                <a:r>
                  <a:rPr lang="es-ES" sz="2000" i="1" dirty="0"/>
                  <a:t>SiPM: Mayor eficiencia de </a:t>
                </a:r>
                <a:r>
                  <a:rPr lang="es-ES" sz="2000" i="1" dirty="0" err="1" smtClean="0"/>
                  <a:t>fotodetección</a:t>
                </a:r>
                <a:r>
                  <a:rPr lang="es-ES" sz="2000" i="1" dirty="0" smtClean="0"/>
                  <a:t> (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𝑃𝐷𝐸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≈50%</m:t>
                    </m:r>
                  </m:oMath>
                </a14:m>
                <a:r>
                  <a:rPr lang="es-ES" sz="2000" i="1" dirty="0" smtClean="0"/>
                  <a:t>) </a:t>
                </a:r>
                <a:r>
                  <a:rPr lang="es-ES" sz="2000" i="1" dirty="0"/>
                  <a:t>y menor voltaje de funcionamiento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30−70</m:t>
                        </m:r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2000" i="1" dirty="0" smtClean="0"/>
                  <a:t> en comparación con los </a:t>
                </a:r>
                <a:r>
                  <a:rPr lang="es-ES" sz="2000" i="1" dirty="0" err="1" smtClean="0"/>
                  <a:t>PMTs</a:t>
                </a:r>
                <a:r>
                  <a:rPr lang="es-ES" sz="2000" i="1" dirty="0" smtClean="0"/>
                  <a:t> (alto voltaje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𝑘𝑉</m:t>
                    </m:r>
                  </m:oMath>
                </a14:m>
                <a:r>
                  <a:rPr lang="es-ES" sz="2000" i="1" dirty="0" smtClean="0"/>
                  <a:t>).</a:t>
                </a:r>
                <a:endParaRPr lang="es-ES" sz="2000" i="1" dirty="0"/>
              </a:p>
              <a:p>
                <a:endParaRPr lang="es-ES" sz="2000" i="1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1484784"/>
                <a:ext cx="8138865" cy="5040560"/>
              </a:xfrm>
              <a:blipFill rotWithShape="0">
                <a:blip r:embed="rId2"/>
                <a:stretch>
                  <a:fillRect l="-300" t="-847" r="-157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6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6344</TotalTime>
  <Words>2123</Words>
  <Application>Microsoft Office PowerPoint</Application>
  <PresentationFormat>Presentación en pantalla (4:3)</PresentationFormat>
  <Paragraphs>848</Paragraphs>
  <Slides>74</Slides>
  <Notes>4</Notes>
  <HiddenSlides>35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82" baseType="lpstr">
      <vt:lpstr>Arial</vt:lpstr>
      <vt:lpstr>Calibri</vt:lpstr>
      <vt:lpstr>Cambria Math</vt:lpstr>
      <vt:lpstr>Trebuchet MS</vt:lpstr>
      <vt:lpstr>Wingdings</vt:lpstr>
      <vt:lpstr>Wingdings 2</vt:lpstr>
      <vt:lpstr>Wingdings 3</vt:lpstr>
      <vt:lpstr>Faceta</vt:lpstr>
      <vt:lpstr>Diseño de un detector de aguas tritiadas basado en fibras centelleadoras leídas por SiPM</vt:lpstr>
      <vt:lpstr>Índice</vt:lpstr>
      <vt:lpstr>Introducción</vt:lpstr>
      <vt:lpstr>Propiedades del tritio</vt:lpstr>
      <vt:lpstr>Propiedades del tritio</vt:lpstr>
      <vt:lpstr>Propiedades del tritio</vt:lpstr>
      <vt:lpstr>Detección del tritio</vt:lpstr>
      <vt:lpstr>Esquema de trabajo</vt:lpstr>
      <vt:lpstr>Apuesta tecnológica de TRITIUM</vt:lpstr>
      <vt:lpstr>Esquema de este trabajo</vt:lpstr>
      <vt:lpstr>Fibras centelleadoras</vt:lpstr>
      <vt:lpstr>Fibras centelleadoras</vt:lpstr>
      <vt:lpstr>Fibras centelleadoras </vt:lpstr>
      <vt:lpstr>Fibras centelleadoras</vt:lpstr>
      <vt:lpstr>Calibración SiPM</vt:lpstr>
      <vt:lpstr>Calibración SiPM</vt:lpstr>
      <vt:lpstr>Equipo y montaje experimental</vt:lpstr>
      <vt:lpstr>Equipo y montaje experimental</vt:lpstr>
      <vt:lpstr>Toma de datos</vt:lpstr>
      <vt:lpstr>Análisis de datos</vt:lpstr>
      <vt:lpstr>Análisis de datos</vt:lpstr>
      <vt:lpstr>Resultados </vt:lpstr>
      <vt:lpstr>Análisis de datos (ROOT)</vt:lpstr>
      <vt:lpstr>Análisis de datos</vt:lpstr>
      <vt:lpstr>Calibración en temperatura y voltaje operacional</vt:lpstr>
      <vt:lpstr>Calibración en temperatura </vt:lpstr>
      <vt:lpstr>Calibración en Voltaje de operación</vt:lpstr>
      <vt:lpstr>Estabilización de la ganancia</vt:lpstr>
      <vt:lpstr>Estabilización de la ganancia</vt:lpstr>
      <vt:lpstr>Prototipo (Señales de tritio en fibras centelleadoras)</vt:lpstr>
      <vt:lpstr>Configuración del prototipo</vt:lpstr>
      <vt:lpstr>Configuración del prototipo</vt:lpstr>
      <vt:lpstr>Configuración del prototipo</vt:lpstr>
      <vt:lpstr>Prototipo</vt:lpstr>
      <vt:lpstr>Configuración del prototipo</vt:lpstr>
      <vt:lpstr>Preparación y llenado de la solución radiactiva.</vt:lpstr>
      <vt:lpstr>Esquema de la cadena electrónica</vt:lpstr>
      <vt:lpstr>Esquema de la cadena electrónica</vt:lpstr>
      <vt:lpstr>Esquema de la cadena electrónica</vt:lpstr>
      <vt:lpstr>Esquema de la cadena electrónica</vt:lpstr>
      <vt:lpstr>Esquema de la cadena electrónica</vt:lpstr>
      <vt:lpstr>Esquema de la cadena electrónica</vt:lpstr>
      <vt:lpstr>Resultados</vt:lpstr>
      <vt:lpstr>Toma de datos del prototipo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Simulaciones preliminares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Conclusiones y Resultados</vt:lpstr>
      <vt:lpstr>Investigaciones a realizar en un futuro inmediato</vt:lpstr>
      <vt:lpstr>Investigaciones a realizar en un futuro inmediato</vt:lpstr>
      <vt:lpstr>Previsiones de futuro</vt:lpstr>
      <vt:lpstr>Previsiones de futuro</vt:lpstr>
      <vt:lpstr>Previsiones de futuro</vt:lpstr>
      <vt:lpstr>Previsiones de futuro</vt:lpstr>
      <vt:lpstr>Agradecimientos</vt:lpstr>
      <vt:lpstr>Grupo Tritium Valencia</vt:lpstr>
      <vt:lpstr>Sin clad microscopio de RX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bosón de Higgs</dc:title>
  <dc:creator>Marcos</dc:creator>
  <cp:lastModifiedBy>LUCIA</cp:lastModifiedBy>
  <cp:revision>362</cp:revision>
  <dcterms:created xsi:type="dcterms:W3CDTF">2016-06-12T18:38:44Z</dcterms:created>
  <dcterms:modified xsi:type="dcterms:W3CDTF">2017-09-20T10:05:40Z</dcterms:modified>
</cp:coreProperties>
</file>